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99FF"/>
    <a:srgbClr val="FF0000"/>
    <a:srgbClr val="663300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0" autoAdjust="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E1C0-273B-4138-AF65-D8E03C18CDD1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B61B-9938-47B7-B83A-E314B32E3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92AE-2019-42F7-995C-C40A0BF48CCE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D3DA8-4041-4D4A-A8B8-5F91B230F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2F813-E0F2-4CE4-A1F2-C283C38A7425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53208-F007-40E1-99B1-155F6247E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0212-BBE3-44F0-9993-E066531C8ADF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E79DD-E30B-4917-8031-B63A8445FF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8D37-280B-4323-9F24-C4E85F961428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FE2B4-91F5-4D58-8224-34A928455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61A8F-E2DB-4E33-BCB3-A009D59321F7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4D758-0D8F-427F-9984-5FD0358AD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22BDB-2E5B-4E53-A0A6-224FA62BF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31518-8F3E-4DF5-9201-47E6E054C42D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AE98-7011-4743-B424-1FF5AA3CEB13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FAB8-4FC5-4D74-9743-B4B81C6CE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2012F-2D7D-4E8B-AA5F-133B472BBCDA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7A510-2520-418F-97FE-E974B1F67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456E-E782-43D5-9453-B035CAFDBC64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907A6-C1AE-406D-BB7A-06FCCC9EE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BBDAE-771E-4DEE-B0EB-BC75D0042954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9BA4-E143-4B68-92BD-3F20E0C00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80E5B6C-6581-4D6E-A355-F7E3A8B04FE1}" type="datetimeFigureOut">
              <a:rPr lang="ru-RU"/>
              <a:pPr>
                <a:defRPr/>
              </a:pPr>
              <a:t>02.12.2009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FB78E14-FEA3-4F30-8C8B-BD4F18D998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slide" Target="slide2.xml"/><Relationship Id="rId4" Type="http://schemas.openxmlformats.org/officeDocument/2006/relationships/image" Target="../media/image9.jpeg"/><Relationship Id="rId9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2.xml"/><Relationship Id="rId5" Type="http://schemas.openxmlformats.org/officeDocument/2006/relationships/slide" Target="slide3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slide" Target="slide6.xml"/><Relationship Id="rId4" Type="http://schemas.openxmlformats.org/officeDocument/2006/relationships/image" Target="../media/image4.jpeg"/><Relationship Id="rId9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566640"/>
          </a:xfrm>
        </p:spPr>
        <p:txBody>
          <a:bodyPr numCol="1">
            <a:prstTxWarp prst="textCanDown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spc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Презентация</a:t>
            </a:r>
            <a:endParaRPr lang="ru-RU" b="1" spc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042988" y="3573463"/>
            <a:ext cx="734536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FF0000"/>
                </a:solidFill>
              </a:rPr>
              <a:t>Производство, передача и использование электрической энергии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71550" y="5876925"/>
            <a:ext cx="7345363" cy="3460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50000">
                <a:srgbClr val="99CCFF"/>
              </a:gs>
              <a:gs pos="100000">
                <a:srgbClr val="6699FF"/>
              </a:gs>
            </a:gsLst>
            <a:lin ang="189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>
                <a:solidFill>
                  <a:srgbClr val="663300"/>
                </a:solidFill>
              </a:rPr>
              <a:t>Подпорин Артем, 11 класс, Кураховская гимназия «Престиж»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 flipV="1">
            <a:off x="0" y="-142875"/>
            <a:ext cx="2428875" cy="357188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6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 flipV="1">
            <a:off x="428625" y="7156450"/>
            <a:ext cx="2714625" cy="130175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  <p:sp>
        <p:nvSpPr>
          <p:cNvPr id="22532" name="Содержимое 8"/>
          <p:cNvSpPr>
            <a:spLocks noGrp="1"/>
          </p:cNvSpPr>
          <p:nvPr>
            <p:ph sz="quarter" idx="4"/>
          </p:nvPr>
        </p:nvSpPr>
        <p:spPr>
          <a:xfrm flipV="1">
            <a:off x="5357813" y="7013575"/>
            <a:ext cx="3143250" cy="2016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z="1800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487602"/>
          </a:xfrm>
        </p:spPr>
        <p:txBody>
          <a:bodyPr anchor="t"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700" b="1" spc="0" dirty="0" smtClean="0">
                <a:ln/>
                <a:solidFill>
                  <a:schemeClr val="accent3"/>
                </a:solidFill>
                <a:effectLst/>
              </a:rPr>
              <a:t>АЭС</a:t>
            </a:r>
            <a:r>
              <a:rPr lang="ru-RU" b="1" spc="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b="1" spc="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31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Наиболее часто на АЭС применяют 4 типа реакторов на тепловых нейтронах:</a:t>
            </a:r>
            <a:r>
              <a:rPr lang="ru-RU" b="1" spc="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b="1" spc="0" dirty="0" smtClean="0">
                <a:ln/>
                <a:solidFill>
                  <a:schemeClr val="accent3"/>
                </a:solidFill>
                <a:effectLst/>
              </a:rPr>
            </a:br>
            <a:endParaRPr lang="ru-RU" b="1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3"/>
          </p:nvPr>
        </p:nvSpPr>
        <p:spPr>
          <a:xfrm flipV="1">
            <a:off x="5929313" y="-357188"/>
            <a:ext cx="2428875" cy="214313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8688" y="2214563"/>
            <a:ext cx="2928937" cy="164306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u="sng" dirty="0"/>
              <a:t>графитоводные</a:t>
            </a:r>
            <a:r>
              <a:rPr lang="ru-RU" dirty="0"/>
              <a:t> с водяным теплоносителем и графитовым замедлителем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86313" y="2214563"/>
            <a:ext cx="2786062" cy="192881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u="sng" dirty="0"/>
              <a:t>тяжеловодные</a:t>
            </a:r>
            <a:r>
              <a:rPr lang="ru-RU" u="sng" dirty="0"/>
              <a:t> </a:t>
            </a:r>
            <a:r>
              <a:rPr lang="ru-RU" dirty="0"/>
              <a:t> с  водяным  теплоносителем  и  тяжёлой  водой  в  качестве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замедлителя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71625" y="4643438"/>
            <a:ext cx="2643188" cy="142875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 err="1"/>
              <a:t>водо-водяные</a:t>
            </a:r>
            <a:r>
              <a:rPr lang="ru-RU" sz="2400" b="1" u="sng" dirty="0"/>
              <a:t>  </a:t>
            </a:r>
            <a:r>
              <a:rPr lang="ru-RU" dirty="0"/>
              <a:t>      с обычной водой в качестве замедлителя и теплоносителя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0625" y="4643438"/>
            <a:ext cx="3357563" cy="121443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/>
              <a:t>граффито - газовые </a:t>
            </a:r>
            <a:r>
              <a:rPr lang="ru-RU" dirty="0"/>
              <a:t>с газовым теплоносителем и графитовым замедлителем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Управляющая кнопка: в начало 19">
            <a:hlinkClick r:id="rId3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Управляющая кнопка: в конец 20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00063" y="1428750"/>
            <a:ext cx="8043862" cy="40719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Выбор  преимущественно  применяемого  типа  реактора  определяется   главным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образом  накопленным   опытом   в   </a:t>
            </a:r>
            <a:r>
              <a:rPr lang="ru-RU" sz="3600" dirty="0" err="1" smtClean="0">
                <a:solidFill>
                  <a:srgbClr val="FF0000"/>
                </a:solidFill>
              </a:rPr>
              <a:t>реактороносителе</a:t>
            </a:r>
            <a:r>
              <a:rPr lang="ru-RU" sz="3600" dirty="0" smtClean="0">
                <a:solidFill>
                  <a:srgbClr val="FF0000"/>
                </a:solidFill>
              </a:rPr>
              <a:t>,   а   также   наличием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необходимого промышленного оборудования, сырьевых запасов и т. д.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К реактору и обслуживающим его  системам  относятся:  собственно  реактор  с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биологической защитой,  теплообменники,  насосы  или  газодувные  установки,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осуществляющие циркуляцию теплоносителя, трубопроводы и арматура  циркуляции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контура, устройства для перезагрузки ядерного горючего, системы  специальной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вентиляции, аварийного расхолаживания и др. Для предохранения персонала АЭС от радиационного облучения реактор  окружают биологической защитой, основным материалом для которой служат  бетон,  вода, </a:t>
            </a:r>
            <a:r>
              <a:rPr lang="ru-RU" sz="3600" dirty="0" err="1" smtClean="0">
                <a:solidFill>
                  <a:srgbClr val="FF0000"/>
                </a:solidFill>
              </a:rPr>
              <a:t>серпантиновый</a:t>
            </a:r>
            <a:r>
              <a:rPr lang="ru-RU" sz="3600" dirty="0" smtClean="0">
                <a:solidFill>
                  <a:srgbClr val="FF0000"/>
                </a:solidFill>
              </a:rPr>
              <a:t> песок. Оборудование реакторного контура должно быть  полностью герметичным.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bliqueTop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b="1" spc="0" smtClean="0">
                <a:ln/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АЭС</a:t>
            </a:r>
            <a:endParaRPr lang="ru-RU" sz="6000" b="1" spc="0">
              <a:ln/>
              <a:solidFill>
                <a:schemeClr val="accent3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Управляющая кнопка: документ 8">
            <a:hlinkClick r:id="rId3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6858000"/>
            <a:ext cx="2828925" cy="762000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2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 flipV="1">
            <a:off x="357188" y="7143750"/>
            <a:ext cx="2828925" cy="385763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 flipV="1">
            <a:off x="3214688" y="7000875"/>
            <a:ext cx="2714625" cy="357188"/>
          </a:xfrm>
        </p:spPr>
        <p:txBody>
          <a:bodyPr>
            <a:normAutofit fontScale="77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55448"/>
            <a:ext cx="9001156" cy="844660"/>
          </a:xfrm>
        </p:spPr>
        <p:txBody>
          <a:bodyPr numCol="1">
            <a:prstTxWarp prst="textInflateTop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</a:rPr>
              <a:t>Альтернативные источники энергии</a:t>
            </a:r>
            <a:r>
              <a:rPr lang="ru-RU" sz="36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ru-RU" sz="3600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3"/>
          </p:nvPr>
        </p:nvSpPr>
        <p:spPr>
          <a:xfrm>
            <a:off x="3214688" y="6858000"/>
            <a:ext cx="2786062" cy="762000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2200" dirty="0"/>
          </a:p>
        </p:txBody>
      </p:sp>
      <p:grpSp>
        <p:nvGrpSpPr>
          <p:cNvPr id="17" name="Группа 16"/>
          <p:cNvGrpSpPr>
            <a:grpSpLocks/>
          </p:cNvGrpSpPr>
          <p:nvPr/>
        </p:nvGrpSpPr>
        <p:grpSpPr bwMode="auto">
          <a:xfrm>
            <a:off x="571500" y="1357313"/>
            <a:ext cx="2714625" cy="4857750"/>
            <a:chOff x="571472" y="1500174"/>
            <a:chExt cx="2714644" cy="485778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71472" y="1500174"/>
              <a:ext cx="2714644" cy="642941"/>
            </a:xfrm>
            <a:prstGeom prst="roundRect">
              <a:avLst/>
            </a:prstGeom>
            <a:solidFill>
              <a:schemeClr val="tx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</a:rPr>
                <a:t>Энергия солнца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71472" y="2143115"/>
              <a:ext cx="2714644" cy="42148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</a:rPr>
                <a:t>Солнечная   энергетика   относится   к   наиболее    </a:t>
              </a:r>
              <a:r>
                <a:rPr lang="ru-RU" sz="1400" dirty="0" err="1">
                  <a:solidFill>
                    <a:schemeClr val="tx2">
                      <a:lumMod val="75000"/>
                    </a:schemeClr>
                  </a:solidFill>
                </a:rPr>
                <a:t>материалоемким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</a:rPr>
                <a:t>    видам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</a:rPr>
                <a:t>производства   энергии.  Крупномасштабное  использование  солнечной  энергии влечет за  собой  гигантское   увеличение   потребности  в  материалах,   а, следовательно, и в трудовых ресурсах  для  добычи  сырья,   его  обогащения, получения  материалов,   изготовления   гелиостатов,   коллекторов,   другой аппаратуры, их перевозки.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3357563" y="1357313"/>
            <a:ext cx="2714625" cy="4929187"/>
            <a:chOff x="3357554" y="1500174"/>
            <a:chExt cx="2714644" cy="4929222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3357554" y="1500174"/>
              <a:ext cx="2714644" cy="642942"/>
            </a:xfrm>
            <a:prstGeom prst="roundRect">
              <a:avLst/>
            </a:prstGeom>
            <a:solidFill>
              <a:schemeClr val="tx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Ветровая энергия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3357554" y="2143116"/>
              <a:ext cx="2714644" cy="42862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Огромна энергия  движущихся воздушных масс. Запасы энергии ветра  более  чем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в сто раз превышают запасы  гидроэнергии   всех  рек  планеты.  Постоянно  и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повсюду на земле дуют ветры.  Климатические   условия  позволяют   развивать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ветроэнергетику на огромной территории. Усилиями  ученых  и инженеров  созданы  самые  разнообразные  конструкции  современных  ветровых установок.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/>
            </a:p>
          </p:txBody>
        </p:sp>
      </p:grp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6143625" y="1357313"/>
            <a:ext cx="2571750" cy="5072062"/>
            <a:chOff x="6143636" y="1500174"/>
            <a:chExt cx="2571768" cy="507209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6143636" y="1500174"/>
              <a:ext cx="2571768" cy="642942"/>
            </a:xfrm>
            <a:prstGeom prst="roundRect">
              <a:avLst/>
            </a:prstGeom>
            <a:solidFill>
              <a:schemeClr val="tx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rgbClr val="663300"/>
                  </a:solidFill>
                </a:rPr>
                <a:t>Энергия земли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rgbClr val="663300"/>
                </a:solidFill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143636" y="2143116"/>
              <a:ext cx="2571768" cy="44291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663300"/>
                  </a:solidFill>
                </a:rPr>
                <a:t>Энергия  Земли  пригодна  не  только  для  отопления  помещений,   как   это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663300"/>
                  </a:solidFill>
                </a:rPr>
                <a:t>происходит  в  Исландии,  но  и  для  получения   электроэнергии.  Уже  давно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663300"/>
                  </a:solidFill>
                </a:rPr>
                <a:t>работают электростанции, использующие горячие подземные  источники.   Первая такая электростанция,  совсем еще маломощная, была построена в 1904  году  в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663300"/>
                  </a:solidFill>
                </a:rPr>
                <a:t>небольшом   итальянском   городке    </a:t>
              </a:r>
              <a:r>
                <a:rPr lang="ru-RU" sz="1200" dirty="0" err="1">
                  <a:solidFill>
                    <a:srgbClr val="663300"/>
                  </a:solidFill>
                </a:rPr>
                <a:t>Лардерелло</a:t>
              </a:r>
              <a:r>
                <a:rPr lang="ru-RU" sz="1200" dirty="0">
                  <a:solidFill>
                    <a:srgbClr val="663300"/>
                  </a:solidFill>
                </a:rPr>
                <a:t>.     Постепенно     мощность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>
                  <a:solidFill>
                    <a:srgbClr val="663300"/>
                  </a:solidFill>
                </a:rPr>
                <a:t>электростанции росла,  в строй вступали все новые  агрегаты,  использовались новые источники горячей воды, и в  наши дни мощность  станции  достигла  уже внушительной величины-360 тысяч  киловатт.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429520" y="6429396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Управляющая кнопка: назад 20">
            <a:hlinkClick r:id="" action="ppaction://hlinkshowjump?jump=previousslide" highlightClick="1"/>
          </p:cNvPr>
          <p:cNvSpPr/>
          <p:nvPr/>
        </p:nvSpPr>
        <p:spPr>
          <a:xfrm>
            <a:off x="7072330" y="6429396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Управляющая кнопка: в начало 21">
            <a:hlinkClick r:id="rId3" action="ppaction://hlinksldjump" highlightClick="1"/>
          </p:cNvPr>
          <p:cNvSpPr/>
          <p:nvPr/>
        </p:nvSpPr>
        <p:spPr>
          <a:xfrm>
            <a:off x="6715140" y="6429396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Управляющая кнопка: в конец 22">
            <a:hlinkClick r:id="" action="ppaction://hlinkshowjump?jump=lastslide" highlightClick="1"/>
          </p:cNvPr>
          <p:cNvSpPr/>
          <p:nvPr/>
        </p:nvSpPr>
        <p:spPr>
          <a:xfrm>
            <a:off x="7786710" y="6429396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214313" y="785813"/>
            <a:ext cx="2857500" cy="5386387"/>
            <a:chOff x="214282" y="785794"/>
            <a:chExt cx="2857520" cy="5386425"/>
          </a:xfrm>
        </p:grpSpPr>
        <p:pic>
          <p:nvPicPr>
            <p:cNvPr id="25629" name="Рисунок 6" descr="24240446_1185607662_Cennette_cemal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82" y="4000504"/>
              <a:ext cx="2857520" cy="2171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0" name="Рисунок 8" descr="solarballoon1.jp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4282" y="1500174"/>
              <a:ext cx="2857520" cy="2286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31" name="TextBox 14"/>
            <p:cNvSpPr txBox="1">
              <a:spLocks noChangeArrowheads="1"/>
            </p:cNvSpPr>
            <p:nvPr/>
          </p:nvSpPr>
          <p:spPr bwMode="auto">
            <a:xfrm>
              <a:off x="214282" y="785794"/>
              <a:ext cx="278608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solidFill>
                    <a:srgbClr val="FFC000"/>
                  </a:solidFill>
                  <a:latin typeface="Constantia" pitchFamily="18" charset="0"/>
                </a:rPr>
                <a:t>Энергия Солнца</a:t>
              </a:r>
            </a:p>
          </p:txBody>
        </p:sp>
      </p:grp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3071813" y="785813"/>
            <a:ext cx="2887662" cy="5357812"/>
            <a:chOff x="3071802" y="785794"/>
            <a:chExt cx="2887374" cy="5357850"/>
          </a:xfrm>
        </p:grpSpPr>
        <p:pic>
          <p:nvPicPr>
            <p:cNvPr id="25626" name="Рисунок 9" descr="lighting-and-tornado-storm.jp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143240" y="4000504"/>
              <a:ext cx="2815936" cy="2143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7" name="Рисунок 11" descr="tornado-natural-disaster-400a061807.jp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143240" y="1500174"/>
              <a:ext cx="2786082" cy="2286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3071802" y="785794"/>
              <a:ext cx="2857215" cy="4619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>
                      <a:lumMod val="65000"/>
                    </a:schemeClr>
                  </a:solidFill>
                  <a:latin typeface="+mn-lt"/>
                </a:rPr>
                <a:t>Энергия воздуха</a:t>
              </a:r>
              <a:endParaRPr lang="ru-RU" sz="2400" dirty="0">
                <a:solidFill>
                  <a:schemeClr val="tx1">
                    <a:lumMod val="6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6000750" y="785813"/>
            <a:ext cx="3008313" cy="5364162"/>
            <a:chOff x="6000760" y="785794"/>
            <a:chExt cx="3008318" cy="5363509"/>
          </a:xfrm>
        </p:grpSpPr>
        <p:pic>
          <p:nvPicPr>
            <p:cNvPr id="25623" name="Рисунок 12" descr="m-288005.jp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000760" y="1500174"/>
              <a:ext cx="2968628" cy="2286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24" name="Рисунок 13" descr="1168100560_f.jp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000760" y="4000504"/>
              <a:ext cx="3008318" cy="2148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25" name="TextBox 16"/>
            <p:cNvSpPr txBox="1">
              <a:spLocks noChangeArrowheads="1"/>
            </p:cNvSpPr>
            <p:nvPr/>
          </p:nvSpPr>
          <p:spPr bwMode="auto">
            <a:xfrm>
              <a:off x="6000760" y="785794"/>
              <a:ext cx="29289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solidFill>
                    <a:srgbClr val="663300"/>
                  </a:solidFill>
                  <a:latin typeface="Constantia" pitchFamily="18" charset="0"/>
                </a:rPr>
                <a:t>Энеригя земли</a:t>
              </a:r>
            </a:p>
          </p:txBody>
        </p:sp>
      </p:grp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Управляющая кнопка: назад 21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Управляющая кнопка: в начало 22">
            <a:hlinkClick r:id="rId9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Управляющая кнопка: в конец 23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Управляющая кнопка: документ 24">
            <a:hlinkClick r:id="rId9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Управляющая кнопка: документ 25">
            <a:hlinkClick r:id="rId10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numCol="1">
            <a:prstTxWarp prst="textWave2">
              <a:avLst/>
            </a:prstTxWarp>
            <a:scene3d>
              <a:camera prst="obliqueBottomLeft"/>
              <a:lightRig rig="threePt" dir="t"/>
            </a:scene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Передача электроэнергии</a:t>
            </a:r>
            <a:endParaRPr lang="ru-RU" b="1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188" y="1571625"/>
            <a:ext cx="4059237" cy="4572000"/>
          </a:xfrm>
          <a:solidFill>
            <a:schemeClr val="bg2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300" dirty="0" smtClean="0"/>
              <a:t>Потребители  электроэнергии  имеются  повсюду.   Производится   же   она   в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300" dirty="0" smtClean="0"/>
              <a:t>сравнительно   немногих   местах,   близких   к   источникам   топливных   и гидроресурсов. Поэтому возникает необходимость  передачи  электроэнергии  на расстояния, достигающие иногда сотен  километров. Но  передача  электроэнергии  на  большие  расстояния  связана  с  заметными потерями.  Дело  в  том,  что,  протекая  по  линиям  электропередачи,   ток нагревает их. В соответствии с законом Джоуля — Ленца, энергия,  расходуемая на нагрев проводов линии, определяется формулой: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               </a:t>
            </a:r>
            <a:r>
              <a:rPr lang="ru-RU" sz="3300" b="1" u="sng" dirty="0" smtClean="0"/>
              <a:t>Q=</a:t>
            </a:r>
            <a:r>
              <a:rPr lang="en-US" sz="3300" b="1" u="sng" dirty="0" smtClean="0"/>
              <a:t>I</a:t>
            </a:r>
            <a:r>
              <a:rPr lang="ru-RU" sz="3300" b="1" u="sng" baseline="30000" dirty="0" smtClean="0"/>
              <a:t>2</a:t>
            </a:r>
            <a:r>
              <a:rPr lang="ru-RU" sz="3300" b="1" u="sng" dirty="0" smtClean="0"/>
              <a:t>Rt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300" dirty="0" smtClean="0"/>
              <a:t>где R — сопротивление линии. При большой длине линии передача энергии  может стать вообще экономически невыгодной.  Для уменьшения потерь можно увеличить </a:t>
            </a:r>
            <a:r>
              <a:rPr lang="ru-RU" sz="2300" dirty="0" err="1" smtClean="0"/>
              <a:t>прощадь</a:t>
            </a:r>
            <a:r>
              <a:rPr lang="ru-RU" sz="2300" dirty="0" smtClean="0"/>
              <a:t> </a:t>
            </a:r>
            <a:r>
              <a:rPr lang="ru-RU" sz="2300" dirty="0" err="1" smtClean="0"/>
              <a:t>поперечьного</a:t>
            </a:r>
            <a:r>
              <a:rPr lang="ru-RU" sz="2300" dirty="0" smtClean="0"/>
              <a:t> сечения проводов. Но при уменьшении </a:t>
            </a:r>
            <a:r>
              <a:rPr lang="en-US" sz="2300" dirty="0" smtClean="0"/>
              <a:t>R </a:t>
            </a:r>
            <a:r>
              <a:rPr lang="ru-RU" sz="2300" dirty="0" smtClean="0"/>
              <a:t>в 100 раз массу надо увеличить тоже в 100 раз. Такой расход цветного метала нельзя допускать. Поэтому потери энергии в линии снижают другим путем: уменьшением  тока  в линии. 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300" dirty="0" smtClean="0"/>
              <a:t>Например,  уменьшение   тока   в   10   раз   уменьшает   количество выделившегося в проводниках тепла в  100  раз,  т.  е.  достигается  тот  же эффект, что и от стократного утяжеления провода.</a:t>
            </a:r>
            <a:endParaRPr lang="ru-RU" sz="2300" b="1" u="sng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  <a:solidFill>
            <a:schemeClr val="bg2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500" dirty="0" smtClean="0"/>
              <a:t>Поэтому  на  крупных  электростанциях  ставят   повышающие   трансформаторы. Трансформатор увеличивает напряжение в линии во столько же раз,  во  сколько уменьшает силу тока. Потери мощности при этом невелики.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500" dirty="0" smtClean="0"/>
              <a:t>Электрические  станции  ряда  областей  страны   соединены высоковольтными линиями  передач,  образуя  общую  электросеть,   к   которой   присоединены потребители.  Такое  объединение  называется  энергосистемой.  Энергосистема обеспечивает бесперебойность подачи энергии потребителям не зависимо  от  их месторасположения.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в начало 7">
            <a:hlinkClick r:id="rId3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Управляющая кнопка: в конец 8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документ 9">
            <a:hlinkClick r:id="rId3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документ 10">
            <a:hlinkClick r:id="rId4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numCol="1">
            <a:prstTxWarp prst="textInflateTop">
              <a:avLst/>
            </a:prstTxWarp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 </a:t>
            </a:r>
            <a:r>
              <a:rPr lang="ru-RU" sz="490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  <a:reflection blurRad="6350" stA="55000" endA="300" endPos="45500" dir="5400000" sy="-100000" algn="bl" rotWithShape="0"/>
                </a:effectLst>
              </a:rPr>
              <a:t>Использование электроэнергии  в различных областях науки</a:t>
            </a:r>
            <a:endParaRPr lang="ru-RU" sz="490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50800" dist="25400" dir="13500000">
                  <a:prstClr val="black">
                    <a:alpha val="70000"/>
                  </a:prst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  <a:solidFill>
            <a:schemeClr val="accent6"/>
          </a:solidFill>
        </p:spPr>
        <p:txBody>
          <a:bodyPr>
            <a:normAutofit fontScale="2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Наука непосредственно  влияет  на   развитие   энергетики   и   сферу   применения электроэнергии.  Около  80%  прироста  ВВП развитых  стран   достигается   за   счет технических инноваций,  основная  часть  которых  связана  с  использованием электроэнергии.  Все  новое  в  промышленность,  сельское  хозяйство  и  быт приходит к нам благодаря новым разработкам в различных отраслях науки.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Большая часть научных разработок начинается  с  теоретических  расчетов.  Но если в ХIХ веке эти расчеты производились с помощью пера и бумаги, то в  век НТР  (научно-технической  революции)  все  теоретические  расчеты,  отбор  и анализ  научных  данных   и   даже лингвистический   разбор   литературных произведений  делаются  с  помощью  ЭВМ  (электронно-вычислительных  машин), которые работают на электрической энергии, наиболее удобной для передачи  ее на </a:t>
            </a:r>
            <a:r>
              <a:rPr lang="ru-RU" sz="4800" dirty="0" err="1" smtClean="0">
                <a:solidFill>
                  <a:schemeClr val="accent6">
                    <a:lumMod val="50000"/>
                  </a:schemeClr>
                </a:solidFill>
              </a:rPr>
              <a:t>растояние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и использования.  Но если первоначально ЭВМ использовались  для научных расчетов, то теперь из науки компьютеры пришли в жизнь. Электронизация   и   автоматизация   производства   - важнейшие   последствия   "второй   промышленной"   или   "микроэлектронной« революции в экономике развитых стран. Очень бурно развивается  наука  в  области  средств  связи  и  коммуникаций.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  <a:solidFill>
            <a:schemeClr val="accent6"/>
          </a:solidFill>
        </p:spPr>
        <p:txBody>
          <a:bodyPr>
            <a:normAutofit fontScale="2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Спутниковая связь используется уже  не  только  как  средство  международной связи, но и в быту - спутниковые антенны  не  редкость  и  в  нашем  городе. Новые средства связи, например  волоконная  техника,  позволяют  значительно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снизить потери  электроэнергии  в  процессе  передачи  сигналов  на  большие расстояния. Созданы   совершенно   новые   средства   получения информации, ее накопления, обработки и передачи, в  совокупности  образующие сложную  информационную  структуру.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в начало 6">
            <a:hlinkClick r:id="rId3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в конец 7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Управляющая кнопка: документ 8">
            <a:hlinkClick r:id="rId3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документ 9">
            <a:hlinkClick r:id="rId4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numCol="1">
            <a:prstTxWarp prst="textCanDown">
              <a:avLst/>
            </a:prstTxWarp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Использование электроэнергии в </a:t>
            </a:r>
            <a:r>
              <a:rPr lang="ru-RU" sz="4000" b="1" spc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произвотстве</a:t>
            </a:r>
            <a:endParaRPr lang="ru-RU" sz="4000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114925" cy="4572000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Современное   общество    невозможно    представить    без    электрификации производственной деятельности. Уже  в  конце  80-х  годов  более  1/3  всего потребления энергии в мире осуществлялось в виде  электрической  энергии.  К началу следующего века  эта  доля  может  увеличиться  до  1/2.  Такой  рост потребления электроэнергии прежде всего связан с  ростом  ее  потребления  в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промышленности.  Основная  часть  промышленных   предприятий   работает   на электрической энергии. Высокое  потребление  электроэнергии  характерно  для таких    энергоемких    отраслей,    как    металлургия,    алюминиевая    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машиностроительная промышленность.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8676" name="Содержимое 4" descr="files.jpe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15000" y="1500188"/>
            <a:ext cx="3135313" cy="2571750"/>
          </a:xfrm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в начало 7">
            <a:hlinkClick r:id="rId4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Управляющая кнопка: в конец 8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документ 9">
            <a:hlinkClick r:id="rId4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документ 10">
            <a:hlinkClick r:id="rId5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bliqueTopRigh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Использование электроэнергии в быту</a:t>
            </a:r>
            <a:endParaRPr lang="ru-RU" b="1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400675" cy="4572000"/>
          </a:xfrm>
          <a:solidFill>
            <a:schemeClr val="bg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Электроэнергия в быту неотъемлемый помощник. Каждый  день  мы  имеем  с  ней дело, и, наверное, уже не представляем свою жизнь без нее. Вспомните,  когда последний  раз  вам  отключали  свет,  то  есть   в  ваш  дом  не  поступала электроэнергия, вспомните, как вы ругались, что ничего не  успеваете  и  вам нужен свет, вам нужен телевизор, чайник и куча других электроприборов.  Ведь если нас обесточить навсегда, то мы просто вернемся  в  те  давние  времена, когда еду готовили на костре 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жи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ли в холодных вигвамах.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Значимости  электроэнергии  в  нашей  жизни  можно  посветить  целую  поэму, настолько она важна в нашей жизни и настолько мы привыкли  к  ней.  Хотя  мы уже и не замечаем, что она поступает к нам в дома, но  когда  ее  отключают, становится очень не комфортно.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9700" name="Содержимое 6" descr="kettle.gif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000750" y="1500188"/>
            <a:ext cx="2614613" cy="2500312"/>
          </a:xfrm>
        </p:spPr>
      </p:pic>
      <p:pic>
        <p:nvPicPr>
          <p:cNvPr id="29701" name="Рисунок 7" descr="vier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4071938"/>
            <a:ext cx="27876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 начало 10">
            <a:hlinkClick r:id="rId5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конец 11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документ 12">
            <a:hlinkClick r:id="rId5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Управляющая кнопка: документ 13">
            <a:hlinkClick r:id="rId6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8305800" cy="1981200"/>
          </a:xfrm>
        </p:spPr>
        <p:txBody>
          <a:bodyPr numCol="1">
            <a:prstTxWarp prst="textCascadeUp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</a:t>
            </a:r>
            <a:endParaRPr lang="ru-RU" b="1" spc="30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Управляющая кнопка: в начало 8">
            <a:hlinkClick r:id="rId3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в конец 9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документ 10">
            <a:hlinkClick r:id="rId3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документ 11">
            <a:hlinkClick r:id="rId4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572250"/>
            <a:ext cx="8229600" cy="71438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numCol="1">
            <a:prstTxWarp prst="textDoubleWave1">
              <a:avLst/>
            </a:prstTxWarp>
            <a:scene3d>
              <a:camera prst="obliqueTopRigh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  <a:reflection blurRad="6350" stA="55000" endA="300" endPos="45500" dir="5400000" sy="-100000" algn="bl" rotWithShape="0"/>
                </a:effectLst>
              </a:rPr>
              <a:t>План презентации</a:t>
            </a:r>
            <a:endParaRPr lang="ru-RU">
              <a:solidFill>
                <a:schemeClr val="bg2">
                  <a:lumMod val="60000"/>
                  <a:lumOff val="40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50800" dist="25400" dir="13500000">
                  <a:prstClr val="black">
                    <a:alpha val="70000"/>
                  </a:prst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6050" y="2214554"/>
            <a:ext cx="3571900" cy="3571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Произвотство</a:t>
            </a:r>
            <a:r>
              <a:rPr lang="ru-RU" dirty="0"/>
              <a:t> электроэнергии</a:t>
            </a:r>
            <a:endParaRPr lang="ru-RU" dirty="0"/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4786314" y="2857496"/>
            <a:ext cx="2786082" cy="28575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92D050"/>
                </a:solidFill>
              </a:rPr>
              <a:t>Типы электростанций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1571604" y="3143248"/>
            <a:ext cx="2786082" cy="57150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Альтернативные источники энергии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2786050" y="4357694"/>
            <a:ext cx="3071834" cy="4286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Передача электроэнергии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0" idx="2"/>
          </p:cNvCxnSpPr>
          <p:nvPr/>
        </p:nvCxnSpPr>
        <p:spPr>
          <a:xfrm rot="5400000">
            <a:off x="3482182" y="2053431"/>
            <a:ext cx="571500" cy="1608137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0" idx="2"/>
            <a:endCxn id="0" idx="0"/>
          </p:cNvCxnSpPr>
          <p:nvPr/>
        </p:nvCxnSpPr>
        <p:spPr>
          <a:xfrm rot="16200000" flipH="1">
            <a:off x="5233194" y="1910556"/>
            <a:ext cx="285750" cy="160813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>
            <a:hlinkClick r:id="rId6" action="ppaction://hlinksldjump"/>
          </p:cNvPr>
          <p:cNvSpPr/>
          <p:nvPr/>
        </p:nvSpPr>
        <p:spPr>
          <a:xfrm>
            <a:off x="2786050" y="5000636"/>
            <a:ext cx="3071834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Использование электроэнергии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n/>
                <a:solidFill>
                  <a:schemeClr val="accent3"/>
                </a:solidFill>
              </a:rPr>
              <a:t>Подразделяют несколько видов электростанций: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Типы электростанций</a:t>
            </a:r>
            <a:endParaRPr lang="ru-RU" sz="440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2143125" y="2143125"/>
            <a:ext cx="3929063" cy="1571625"/>
            <a:chOff x="2071670" y="2143116"/>
            <a:chExt cx="3929090" cy="1571636"/>
          </a:xfrm>
        </p:grpSpPr>
        <p:sp>
          <p:nvSpPr>
            <p:cNvPr id="9" name="Багетная рамка 8">
              <a:hlinkClick r:id="rId3" action="ppaction://hlinksldjump"/>
            </p:cNvPr>
            <p:cNvSpPr/>
            <p:nvPr/>
          </p:nvSpPr>
          <p:spPr>
            <a:xfrm>
              <a:off x="3428992" y="2500306"/>
              <a:ext cx="2571768" cy="928694"/>
            </a:xfrm>
            <a:prstGeom prst="bevel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glow rad="228600">
                      <a:schemeClr val="accent5">
                        <a:satMod val="175000"/>
                        <a:alpha val="40000"/>
                      </a:schemeClr>
                    </a:glow>
                    <a:reflection blurRad="6350" stA="55000" endA="300" endPos="45500" dir="5400000" sy="-100000" algn="bl" rotWithShape="0"/>
                  </a:effectLst>
                </a:rPr>
                <a:t>ТЭС</a:t>
              </a:r>
              <a:endParaRPr lang="ru-RU" sz="32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6" name="Овал 5"/>
            <p:cNvSpPr>
              <a:spLocks/>
            </p:cNvSpPr>
            <p:nvPr/>
          </p:nvSpPr>
          <p:spPr>
            <a:xfrm>
              <a:off x="2071670" y="2143116"/>
              <a:ext cx="1571636" cy="1571636"/>
            </a:xfrm>
            <a:prstGeom prst="ellipse">
              <a:avLst/>
            </a:prstGeom>
            <a:blipFill>
              <a:blip r:embed="rId4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2143125" y="3714750"/>
            <a:ext cx="3857625" cy="1571625"/>
            <a:chOff x="2143108" y="3714752"/>
            <a:chExt cx="3857652" cy="1571636"/>
          </a:xfrm>
        </p:grpSpPr>
        <p:sp>
          <p:nvSpPr>
            <p:cNvPr id="11" name="Багетная рамка 10">
              <a:hlinkClick r:id="rId5" action="ppaction://hlinksldjump"/>
            </p:cNvPr>
            <p:cNvSpPr/>
            <p:nvPr/>
          </p:nvSpPr>
          <p:spPr>
            <a:xfrm>
              <a:off x="3428992" y="4000504"/>
              <a:ext cx="2571768" cy="928694"/>
            </a:xfrm>
            <a:prstGeom prst="bevel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glow rad="228600">
                      <a:schemeClr val="accent4">
                        <a:satMod val="175000"/>
                        <a:alpha val="40000"/>
                      </a:schemeClr>
                    </a:glow>
                    <a:innerShdw blurRad="69850" dist="43180" dir="5400000">
                      <a:srgbClr val="000000">
                        <a:alpha val="65000"/>
                      </a:srgbClr>
                    </a:innerShdw>
                    <a:reflection blurRad="6350" stA="55000" endA="300" endPos="45500" dir="5400000" sy="-100000" algn="bl" rotWithShape="0"/>
                  </a:effectLst>
                </a:rPr>
                <a:t>ГЭС</a:t>
              </a:r>
              <a:endParaRPr lang="ru-RU" sz="32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2143108" y="3714752"/>
              <a:ext cx="1571636" cy="1571636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4" name="Группа 13"/>
          <p:cNvGrpSpPr>
            <a:grpSpLocks/>
          </p:cNvGrpSpPr>
          <p:nvPr/>
        </p:nvGrpSpPr>
        <p:grpSpPr bwMode="auto">
          <a:xfrm>
            <a:off x="2143125" y="5286375"/>
            <a:ext cx="3857625" cy="1571625"/>
            <a:chOff x="2143108" y="5286388"/>
            <a:chExt cx="3857652" cy="1571612"/>
          </a:xfrm>
        </p:grpSpPr>
        <p:sp>
          <p:nvSpPr>
            <p:cNvPr id="12" name="Багетная рамка 11">
              <a:hlinkClick r:id="rId7" action="ppaction://hlinksldjump"/>
            </p:cNvPr>
            <p:cNvSpPr/>
            <p:nvPr/>
          </p:nvSpPr>
          <p:spPr>
            <a:xfrm>
              <a:off x="3428992" y="5572140"/>
              <a:ext cx="2571768" cy="928694"/>
            </a:xfrm>
            <a:prstGeom prst="bevel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ln/>
                  <a:solidFill>
                    <a:schemeClr val="accent3"/>
                  </a:solidFill>
                  <a:effectLst>
                    <a:glow rad="228600">
                      <a:schemeClr val="accent1">
                        <a:satMod val="175000"/>
                        <a:alpha val="40000"/>
                      </a:schemeClr>
                    </a:glow>
                  </a:effectLst>
                </a:rPr>
                <a:t>АЭС</a:t>
              </a:r>
              <a:endParaRPr lang="ru-RU" sz="3200" dirty="0">
                <a:solidFill>
                  <a:schemeClr val="accent4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2143108" y="5286388"/>
              <a:ext cx="1571636" cy="1571612"/>
            </a:xfrm>
            <a:prstGeom prst="ellipse">
              <a:avLst/>
            </a:prstGeom>
            <a:blipFill>
              <a:blip r:embed="rId8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Управляющая кнопка: в начало 16">
            <a:hlinkClick r:id="rId9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Управляющая кнопка: в конец 17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Управляющая кнопка: документ 18">
            <a:hlinkClick r:id="rId9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571625"/>
            <a:ext cx="5186363" cy="4600575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  Тепловая электростанция (ТЭС), электростанция,  вырабатывающая  электрическую энергию в  результате  преобразования  тепловой  энергии,  выделяющейся  при сжигании органического топлива.  На  тепловых  электростанциях  химическая  энергия   топлива   преобразуется сначала  в  механическую,  а  затем  в  электрическую.  Топливом  для  такой электростанции могут служить уголь, торф, газ, горючие сланцы, мазут. Наиболее    экономичными    являются    крупные    тепловые    паротурбинные электростанции Большинство ТЭС нашей страны  используют  в качестве  топлива  угольную  пыль.  Для  выработки  1  </a:t>
            </a:r>
            <a:r>
              <a:rPr lang="ru-RU" sz="1600" dirty="0" err="1" smtClean="0">
                <a:solidFill>
                  <a:srgbClr val="C00000"/>
                </a:solidFill>
              </a:rPr>
              <a:t>кВт-ч</a:t>
            </a:r>
            <a:r>
              <a:rPr lang="ru-RU" sz="1600" dirty="0" smtClean="0">
                <a:solidFill>
                  <a:srgbClr val="C00000"/>
                </a:solidFill>
              </a:rPr>
              <a:t>  электроэнергии затрачивается  несколько  сот  граммов  угля.  В  паровом  котле  свыше  90% выделяемой топливом энергии передается пару. В турбине кинетическая  энергия струй  пара  передается  ротору.  Вал  турбины  жестко  соединен   с   валом генератора.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ru-RU" sz="1600" dirty="0" smtClean="0">
              <a:solidFill>
                <a:srgbClr val="C00000"/>
              </a:solidFill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6387" name="Текст 7"/>
          <p:cNvSpPr>
            <a:spLocks noGrp="1"/>
          </p:cNvSpPr>
          <p:nvPr>
            <p:ph type="body" idx="2"/>
          </p:nvPr>
        </p:nvSpPr>
        <p:spPr>
          <a:xfrm>
            <a:off x="5715000" y="1600200"/>
            <a:ext cx="3286125" cy="4543425"/>
          </a:xfrm>
          <a:blipFill dpi="0" rotWithShape="1">
            <a:blip r:embed="rId3"/>
            <a:srcRect/>
            <a:stretch>
              <a:fillRect/>
            </a:stretch>
          </a:blipFill>
        </p:spPr>
        <p:txBody>
          <a:bodyPr/>
          <a:lstStyle/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457200"/>
            <a:ext cx="8048652" cy="68578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3600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60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ТЭС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>
            <a:noAutofit/>
            <a:scene3d>
              <a:camera prst="obliqueTopLef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ТЭС</a:t>
            </a:r>
            <a:endParaRPr lang="ru-RU" sz="60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7411" name="Текст 5"/>
          <p:cNvSpPr txBox="1">
            <a:spLocks/>
          </p:cNvSpPr>
          <p:nvPr/>
        </p:nvSpPr>
        <p:spPr bwMode="auto">
          <a:xfrm>
            <a:off x="857250" y="2214563"/>
            <a:ext cx="3286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ru-RU" sz="2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7412" name="Содержимое 7"/>
          <p:cNvSpPr txBox="1">
            <a:spLocks/>
          </p:cNvSpPr>
          <p:nvPr/>
        </p:nvSpPr>
        <p:spPr bwMode="auto">
          <a:xfrm>
            <a:off x="4572000" y="3071813"/>
            <a:ext cx="4357688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endParaRPr lang="ru-RU">
              <a:solidFill>
                <a:srgbClr val="00B050"/>
              </a:solidFill>
              <a:latin typeface="Constantia" pitchFamily="18" charset="0"/>
            </a:endParaRPr>
          </a:p>
        </p:txBody>
      </p:sp>
      <p:sp>
        <p:nvSpPr>
          <p:cNvPr id="17413" name="Текст 6"/>
          <p:cNvSpPr txBox="1">
            <a:spLocks/>
          </p:cNvSpPr>
          <p:nvPr/>
        </p:nvSpPr>
        <p:spPr bwMode="auto">
          <a:xfrm>
            <a:off x="4643438" y="2143125"/>
            <a:ext cx="40719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</a:pPr>
            <a:endParaRPr lang="ru-RU" sz="2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5786" y="1714488"/>
            <a:ext cx="7572428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ТЭС подразделяются на: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857356" y="2500306"/>
            <a:ext cx="2428892" cy="2857520"/>
            <a:chOff x="1000100" y="1214422"/>
            <a:chExt cx="2428892" cy="2857520"/>
          </a:xfrm>
          <a:noFill/>
        </p:grpSpPr>
        <p:sp>
          <p:nvSpPr>
            <p:cNvPr id="20" name="Прямоугольник с одним скругленным углом 19"/>
            <p:cNvSpPr/>
            <p:nvPr/>
          </p:nvSpPr>
          <p:spPr>
            <a:xfrm>
              <a:off x="1000100" y="1214422"/>
              <a:ext cx="2428892" cy="642942"/>
            </a:xfrm>
            <a:prstGeom prst="round1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0070C0"/>
                  </a:solidFill>
                </a:rPr>
                <a:t>Конденсационные   (КЭС)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Прямоугольник с двумя скругленными противолежащими углами 20"/>
            <p:cNvSpPr/>
            <p:nvPr/>
          </p:nvSpPr>
          <p:spPr>
            <a:xfrm>
              <a:off x="1000100" y="1857364"/>
              <a:ext cx="2428892" cy="2214578"/>
            </a:xfrm>
            <a:prstGeom prst="round2Diag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>
                  <a:solidFill>
                    <a:srgbClr val="00B050"/>
                  </a:solidFill>
                </a:rPr>
                <a:t>Они предназначенные   для   выработки   только    электрической    энергии. Крупные КЭС районного значения  получили название государственных районных электростанций (ГРЭС).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5" name="Группа 24"/>
          <p:cNvGrpSpPr>
            <a:grpSpLocks/>
          </p:cNvGrpSpPr>
          <p:nvPr/>
        </p:nvGrpSpPr>
        <p:grpSpPr bwMode="auto">
          <a:xfrm>
            <a:off x="5072063" y="2500313"/>
            <a:ext cx="2500312" cy="2071687"/>
            <a:chOff x="5072066" y="2500306"/>
            <a:chExt cx="2500330" cy="2071702"/>
          </a:xfrm>
        </p:grpSpPr>
        <p:sp>
          <p:nvSpPr>
            <p:cNvPr id="23" name="Прямоугольник с одним скругленным углом 22"/>
            <p:cNvSpPr/>
            <p:nvPr/>
          </p:nvSpPr>
          <p:spPr>
            <a:xfrm>
              <a:off x="5072066" y="2500306"/>
              <a:ext cx="2500330" cy="642942"/>
            </a:xfrm>
            <a:prstGeom prst="round1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0070C0"/>
                  </a:solidFill>
                </a:rPr>
                <a:t>теплоэлектроцентрали  (ТЭЦ)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5072066" y="3143248"/>
              <a:ext cx="2500330" cy="1428760"/>
            </a:xfrm>
            <a:prstGeom prst="round2Diag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00B050"/>
                  </a:solidFill>
                </a:rPr>
                <a:t>производящие  кроме электрической   тепловую энергию в виде горячей воды и пара.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Управляющая кнопка: в начало 18">
            <a:hlinkClick r:id="rId3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Управляющая кнопка: в конец 25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Управляющая кнопка: документ 28">
            <a:hlinkClick r:id="rId3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28625" y="1571625"/>
            <a:ext cx="4857750" cy="4643438"/>
          </a:xfr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Гидроэлектрическая  станция  (ГЭС),  комплекс  сооружений  и   оборудования, посредством  которых  энергия  потока  воды  преобразуется  в  электрическую энергию. ГЭС состоит из последовательной цепи  гидротехнических  сооружений, обеспечивающих необходимую концентрацию потока воды  и  создание  напора,  и энергетического  оборудования,    преобразующего  энергию   движущейся   под напором воды в механическую  энергию  вращения,  которая,  в  свою  очередь, преобразуется в электрическую энергию. Напор ГЭС создается  концентрацией  падения  реки  на  используемом  участке плотиной, либо деривацией, либо плотиной и  деривацией  совместно.  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18435" name="Текст 8"/>
          <p:cNvSpPr>
            <a:spLocks noGrp="1"/>
          </p:cNvSpPr>
          <p:nvPr>
            <p:ph type="body" idx="2"/>
          </p:nvPr>
        </p:nvSpPr>
        <p:spPr>
          <a:xfrm>
            <a:off x="5286375" y="1600200"/>
            <a:ext cx="3857625" cy="3733800"/>
          </a:xfrm>
          <a:blipFill dpi="0" rotWithShape="1">
            <a:blip r:embed="rId3"/>
            <a:srcRect/>
            <a:stretch>
              <a:fillRect/>
            </a:stretch>
          </a:blipFill>
        </p:spPr>
        <p:txBody>
          <a:bodyPr/>
          <a:lstStyle/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57200"/>
            <a:ext cx="8262966" cy="68578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ГЭС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в начало 5">
            <a:hlinkClick r:id="rId4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в конец 6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 flipV="1">
            <a:off x="0" y="-357188"/>
            <a:ext cx="2686050" cy="357188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00063" y="4429125"/>
            <a:ext cx="2857500" cy="1000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6000750" y="4429125"/>
            <a:ext cx="2857500" cy="161448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bliqueTopRigh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Мощность ГЭС</a:t>
            </a:r>
            <a:endParaRPr lang="ru-RU" sz="60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3"/>
          </p:nvPr>
        </p:nvSpPr>
        <p:spPr>
          <a:xfrm flipV="1">
            <a:off x="6072188" y="-285750"/>
            <a:ext cx="2687637" cy="285750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71604" y="4143380"/>
            <a:ext cx="6072230" cy="58477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Так же ГЭС подразделяют на: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28625" y="2643188"/>
            <a:ext cx="8286750" cy="12144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</a:rPr>
              <a:t>Мощность ГЭС зависит  от  напора , расхода воды, используемого  в  гидротурбинах,  и кпд гидроагрегата. По ряду причин (вследствие, например, сезонных  изменений уровня  воды  в  водоёмах,  непостоянства  нагрузки  энергосистемы,  ремонта гидроагрегатов или гидротехнических сооружений и т. п.) напор и расход  воды непрерывно меняются,  а,  кроме  того,  меняется  расход  при  регулировании мощности ГЭС.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71500" y="5072063"/>
            <a:ext cx="2571750" cy="857250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высоконапорные (более  60 м)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357563" y="5072063"/>
            <a:ext cx="2571750" cy="857250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средненапорные (от 25 до 60 м)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000750" y="5072063"/>
            <a:ext cx="2714625" cy="857250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низконапорные  (от  3  до  25  м)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Управляющая кнопка: назад 17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Управляющая кнопка: в начало 22">
            <a:hlinkClick r:id="rId3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Управляющая кнопка: в конец 23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86125" y="1643063"/>
            <a:ext cx="2714625" cy="1000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Средние         (до 25 МВт)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0063" y="1643063"/>
            <a:ext cx="2786062" cy="1000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Мощные (свыше 25 МВт)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000750" y="1643063"/>
            <a:ext cx="2571750" cy="1000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Малые             (до 5 МВт)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5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14313" y="0"/>
            <a:ext cx="4040187" cy="214313"/>
          </a:xfrm>
        </p:spPr>
        <p:txBody>
          <a:bodyPr/>
          <a:lstStyle/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28625" y="2714625"/>
            <a:ext cx="4038600" cy="3370263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20484" name="Содержимое 10"/>
          <p:cNvSpPr>
            <a:spLocks noGrp="1"/>
          </p:cNvSpPr>
          <p:nvPr>
            <p:ph sz="quarter" idx="4"/>
          </p:nvPr>
        </p:nvSpPr>
        <p:spPr>
          <a:xfrm>
            <a:off x="4643438" y="2643188"/>
            <a:ext cx="4038600" cy="3298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5897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Особое место среди ГЭС занимают:</a:t>
            </a:r>
            <a:endParaRPr lang="ru-RU" sz="36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3"/>
          </p:nvPr>
        </p:nvSpPr>
        <p:spPr>
          <a:xfrm>
            <a:off x="4714875" y="0"/>
            <a:ext cx="4040188" cy="214313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Управляющая кнопка: в начало 13">
            <a:hlinkClick r:id="rId3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Управляющая кнопка: в конец 14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857250" y="1785938"/>
            <a:ext cx="3286125" cy="4429125"/>
            <a:chOff x="857224" y="1785926"/>
            <a:chExt cx="3286148" cy="442915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857224" y="1785926"/>
              <a:ext cx="3286148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Гидроаккумулирующие электростанции (ГАЭС)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57224" y="2500306"/>
              <a:ext cx="3286148" cy="3714776"/>
            </a:xfrm>
            <a:prstGeom prst="rect">
              <a:avLst/>
            </a:prstGeom>
            <a:solidFill>
              <a:schemeClr val="tx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accent4"/>
                  </a:solidFill>
                </a:rPr>
                <a:t>Способность ГАЭС  аккумулировать энергию основана на  том,  что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accent4"/>
                  </a:solidFill>
                </a:rPr>
                <a:t>свободная в энергосистеме в некоторый        период  времени  электрическая энергия используется агрегатами ГАЭС,  которые,  работая  в  режиме  насоса, нагнетают воду из водохранилища в верхний аккумулирующий бассейн.  В  период пиков нагрузки аккумулированная энергия возвращается в  энергосистему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1" name="Группа 20"/>
          <p:cNvGrpSpPr>
            <a:grpSpLocks/>
          </p:cNvGrpSpPr>
          <p:nvPr/>
        </p:nvGrpSpPr>
        <p:grpSpPr bwMode="auto">
          <a:xfrm>
            <a:off x="5072063" y="1785938"/>
            <a:ext cx="3286125" cy="4286250"/>
            <a:chOff x="5072066" y="1785926"/>
            <a:chExt cx="3286148" cy="4286280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5072066" y="1785926"/>
              <a:ext cx="3286148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tx1"/>
                  </a:solidFill>
                </a:rPr>
                <a:t>Приливные  электростанции  (ПЭС)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072066" y="2500306"/>
              <a:ext cx="3286148" cy="3571900"/>
            </a:xfrm>
            <a:prstGeom prst="rect">
              <a:avLst/>
            </a:prstGeom>
            <a:solidFill>
              <a:schemeClr val="tx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accent4"/>
                  </a:solidFill>
                </a:rPr>
                <a:t>ПЭС преобразуют энергию морских  приливов  в  электрическую.  Электроэнергия приливных  ГЭС  в  силу  некоторых  особенностей,  связанных  с  периодичным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accent4"/>
                  </a:solidFill>
                </a:rPr>
                <a:t>характером приливов и отливов,  может  быть  использована  в  энергосистемах лишь совместно  с энергией  регулирующих электростанций, которые  восполняют  провалы мощности приливных электростанций в течение суток или месяцев.</a:t>
              </a: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2" name="Управляющая кнопка: документ 21">
            <a:hlinkClick r:id="rId3" action="ppaction://hlinksldjump" highlightClick="1"/>
          </p:cNvPr>
          <p:cNvSpPr/>
          <p:nvPr/>
        </p:nvSpPr>
        <p:spPr>
          <a:xfrm>
            <a:off x="6500826" y="6286520"/>
            <a:ext cx="428628" cy="428628"/>
          </a:xfrm>
          <a:prstGeom prst="actionButtonDocumen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571625"/>
            <a:ext cx="4614863" cy="4600575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Тепло, которое выделяется в реакторе  в  результате  цепной реакции деления ядер некоторых тяжёлых элементов, затем так  же,  как  и  на обычных тепловых электростанциях (ТЭС), преобразуется  в  электроэнергию.  В отличие от ТЭС, работающих на органическом топливе, АЭС работает на  ядерном горючем  </a:t>
            </a:r>
            <a:r>
              <a:rPr lang="ru-RU" b="1" u="sng" dirty="0" smtClean="0">
                <a:solidFill>
                  <a:schemeClr val="bg1"/>
                </a:solidFill>
              </a:rPr>
              <a:t>(в  основе   233U,   235U,   239Pu)</a:t>
            </a:r>
            <a:r>
              <a:rPr lang="ru-RU" dirty="0" smtClean="0">
                <a:solidFill>
                  <a:schemeClr val="bg1"/>
                </a:solidFill>
              </a:rPr>
              <a:t>.   Установлено,   что   мировые энергетические  ресурсы   ядерного   горючего   (уран,   плутоний   и   др.) существенно  превышают  энергоресурсы   природных   запасов   органического, топлива  </a:t>
            </a:r>
            <a:r>
              <a:rPr lang="ru-RU" b="1" u="sng" dirty="0" smtClean="0">
                <a:solidFill>
                  <a:schemeClr val="bg1"/>
                </a:solidFill>
              </a:rPr>
              <a:t>(нефть,  уголь,  природный  газ  и  др.).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Кроме того, необходимо учитывать всё увеличивающийся объём потребления  угля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и  нефти  для  технологических  целей  мировой  химической   промышленности,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которая становится серьёзным конкурентом тепловых  электростанций.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507" name="Текст 8"/>
          <p:cNvSpPr>
            <a:spLocks noGrp="1"/>
          </p:cNvSpPr>
          <p:nvPr>
            <p:ph type="body" idx="2"/>
          </p:nvPr>
        </p:nvSpPr>
        <p:spPr>
          <a:xfrm>
            <a:off x="5072063" y="1600200"/>
            <a:ext cx="4071937" cy="3733800"/>
          </a:xfrm>
          <a:blipFill dpi="0" rotWithShape="1">
            <a:blip r:embed="rId3"/>
            <a:srcRect/>
            <a:stretch>
              <a:fillRect/>
            </a:stretch>
          </a:blipFill>
        </p:spPr>
        <p:txBody>
          <a:bodyPr/>
          <a:lstStyle/>
          <a:p>
            <a:endParaRPr lang="ru-RU" smtClean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34404" cy="10668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АЭС</a:t>
            </a:r>
            <a:endParaRPr lang="ru-RU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285752" cy="28575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7429520" y="6286520"/>
            <a:ext cx="285752" cy="285752"/>
          </a:xfrm>
          <a:prstGeom prst="actionButtonBackPrevio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7072330" y="6286520"/>
            <a:ext cx="285752" cy="285752"/>
          </a:xfrm>
          <a:prstGeom prst="actionButtonBeginning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8143900" y="6286520"/>
            <a:ext cx="285752" cy="28575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519</TotalTime>
  <Words>1353</Words>
  <Application>Microsoft Office PowerPoint</Application>
  <PresentationFormat>Экран (4:3)</PresentationFormat>
  <Paragraphs>75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Хата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Тема</dc:creator>
  <cp:lastModifiedBy>Elena Vladimirovna</cp:lastModifiedBy>
  <cp:revision>50</cp:revision>
  <dcterms:created xsi:type="dcterms:W3CDTF">2009-11-14T12:52:26Z</dcterms:created>
  <dcterms:modified xsi:type="dcterms:W3CDTF">2009-12-02T10:38:23Z</dcterms:modified>
</cp:coreProperties>
</file>