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04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FC6ECF6-2337-4525-B078-2BD6D96A42C0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91FC0B-F30B-40E3-A586-55835F7B0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5BCDAB-3523-4E0B-BA7B-A9D6ED2A45F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E3A11A-51F3-40FA-9A18-646BBEFB989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185FC5-B9E4-4794-90BC-DA3810F570E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710B6C-F2CD-4033-AEA5-CEDB872E26C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79EEDC-0CB7-459D-98DF-1D3D815A134A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DB12B8-4427-407E-885B-396525F6FD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209EA-461F-4231-8CA8-36883BABB741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B83AA-5AFD-4C62-81CD-4D040131E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21801-73A3-42BE-8024-87D428BBC47D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AA2BA-E658-496F-AF0C-7D8F6A5B2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3B8EE-618D-4B65-9D65-E149E25A28E4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C478B-7CEA-4F8D-98BB-D67240361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1DDB97-1E05-4124-98B0-5237C7A82192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B3E07A-A1B9-485E-B5E8-AB72A325A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81D45-ED79-4924-8CD2-CA3453B955A1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9C9BD-9BCD-432F-BB1B-EEE33982C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4E9DA5-3BB3-4C56-86A2-C1CA2B66BD5B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26E083-55FD-4784-AF03-84F78B19DC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D5816-5506-4299-A789-591F54BE79EC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7EA4F-0DF8-4003-B812-A2F605FDBB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147C4C-EF9C-4F06-B17F-00902CAA3AA2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2C652B-4237-4B69-A077-448E6A0AC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604CFB-A535-429D-B869-8E58F0D0FFCE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E864A5-1109-47A9-AA21-4E0003A503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DFC7CE-78EE-4756-A4C6-C6808BAB9343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434B0C-77E8-42F0-B130-7B6E8D044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266753B-A22A-4235-896F-C15E83777560}" type="datetimeFigureOut">
              <a:rPr lang="ru-RU"/>
              <a:pPr>
                <a:defRPr/>
              </a:pPr>
              <a:t>18.11.2009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83A4D4E8-C627-46A4-A0D2-64F10CDAA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4" r:id="rId4"/>
    <p:sldLayoutId id="2147483758" r:id="rId5"/>
    <p:sldLayoutId id="2147483753" r:id="rId6"/>
    <p:sldLayoutId id="2147483759" r:id="rId7"/>
    <p:sldLayoutId id="2147483760" r:id="rId8"/>
    <p:sldLayoutId id="2147483761" r:id="rId9"/>
    <p:sldLayoutId id="2147483752" r:id="rId10"/>
    <p:sldLayoutId id="214748375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F688B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8CADA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C7B70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5" y="2071688"/>
            <a:ext cx="8458200" cy="2643187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800" dirty="0" smtClean="0">
                <a:solidFill>
                  <a:schemeClr val="tx2">
                    <a:satMod val="130000"/>
                  </a:schemeClr>
                </a:solidFill>
              </a:rPr>
              <a:t>Творцы физической науки</a:t>
            </a:r>
            <a:endParaRPr lang="ru-RU" sz="8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43938" y="4714875"/>
            <a:ext cx="195262" cy="85725"/>
          </a:xfrm>
        </p:spPr>
        <p:txBody>
          <a:bodyPr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924300" y="5805488"/>
            <a:ext cx="4967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Кураховская гимназия «Престиж», 7 класс, Костомарова 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2">
                    <a:satMod val="130000"/>
                  </a:schemeClr>
                </a:solidFill>
              </a:rPr>
              <a:t>Галилео Галилей </a:t>
            </a:r>
            <a:endParaRPr lang="ru-RU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571625"/>
            <a:ext cx="5500688" cy="4724400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    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    Галилей - итальянский физик, механик и астроном, один из основателей естествознания, поэт, филолог и критик.</a:t>
            </a:r>
            <a:b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Галилео Галилей принадлежал к знатной, но обедневшей флорентийской семье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6387" name="Содержимое 4" descr="Галилей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643563" y="1714500"/>
            <a:ext cx="2928937" cy="3857625"/>
          </a:xfrm>
        </p:spPr>
      </p:pic>
      <p:sp>
        <p:nvSpPr>
          <p:cNvPr id="6" name="Прямоугольник 5"/>
          <p:cNvSpPr/>
          <p:nvPr/>
        </p:nvSpPr>
        <p:spPr>
          <a:xfrm>
            <a:off x="357188" y="3214688"/>
            <a:ext cx="485775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   До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1575 года Галилей жил в Пизе, мальчик посещал там школу, затем семья переселилась во Флоренцию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В 1581 году Галилей поступил в Пизанский университет, где поначалу стал изучать медицину. Здесь он впервые познакомился с физикой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Аристотеля.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   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1592 году занял кафедру математики в Падуе, Галилей вступил в период наивысшего расцвета своей научной деятельности. </a:t>
            </a:r>
            <a:endParaRPr lang="ru-RU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u-RU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285750"/>
            <a:ext cx="4191000" cy="6429375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        В эти годы возникли его статические исследования о машинах, где он исходит из общего принципа равновесия, совпадающего с принципом возможных перемещений, созрели его главные динамические работы о законах свободного падения тел, о падении по наклонной плоскости, о движении тела, брошенного под углом к горизонту, об изохронизме колебаний маятника.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        В 1609 году, на основании дошедших до него сведений об изобретённой в Голландии зрительной трубе, Галилей строит свой первый телескоп, дающий приблизительно трехкратное увеличение. Работа телескопа демонстрировалась с башни св. Марка в Венеции и произвела громадное впечатление.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434" name="Содержимое 3"/>
          <p:cNvSpPr>
            <a:spLocks noGrp="1"/>
          </p:cNvSpPr>
          <p:nvPr>
            <p:ph sz="half" idx="2"/>
          </p:nvPr>
        </p:nvSpPr>
        <p:spPr>
          <a:xfrm>
            <a:off x="4500563" y="285750"/>
            <a:ext cx="4491037" cy="62865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800" smtClean="0"/>
              <a:t>         Вскоре Галилей построил телескоп с 32-кратным увеличением. Наблюдения, произведённые с его помощью, разрушили представление Аристотеля об «идеальных сферах».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          Галилей открыл фазы Венеры, солнечные пятна и вращение Солнца, изучал движение спутников Юпитера, наблюдал Сатурн. В 1611 году. Галилей повершил поездку в Рим, где ему был оказан восторженный приём при папском дворе и где у него завязалась дружба с князем Чези, основателем Академии деи Линчеи ("Академии Рысьеглазых"), членом которой он стал.</a:t>
            </a:r>
          </a:p>
          <a:p>
            <a:pPr>
              <a:buFont typeface="Wingdings 2" pitchFamily="18" charset="2"/>
              <a:buNone/>
            </a:pPr>
            <a:endParaRPr lang="ru-RU" sz="180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929188" y="4857750"/>
            <a:ext cx="4214812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    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1637 году Галилей ослеп. Он умер 8 января 1642. В 1737 была исполнена последняя воля Галилея - его прах был перенесён во Флоренцию в церковь Санта-Кроче, где он был погребён рядом с Микеланджело.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7497763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2">
                    <a:satMod val="130000"/>
                  </a:schemeClr>
                </a:solidFill>
              </a:rPr>
              <a:t>Джеймс Прескотт Джоуль</a:t>
            </a:r>
            <a:endParaRPr lang="ru-RU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285875"/>
            <a:ext cx="5410200" cy="5357813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       Джеймс Прескотт Джоуль - известный английский физик, член Лондонского королевского общества (1850). До 15 лет Джоуль воспитывался в семье отца, богатого пивовара; затем работал на заводе, изучая в то же время математику, химию и физику под руководством Джона Дальтона.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      Первые работы Джоуля, относящиеся к 1838 - 40 гг., касаются исследования законов </a:t>
            </a:r>
            <a:r>
              <a:rPr lang="ru-RU" sz="1800" b="1" dirty="0" smtClean="0"/>
              <a:t>электромагнетизма</a:t>
            </a:r>
            <a:r>
              <a:rPr lang="ru-RU" sz="1800" dirty="0" smtClean="0"/>
              <a:t>. Он внёс значительный вклад в исследование электромагнетизма и </a:t>
            </a:r>
            <a:r>
              <a:rPr lang="ru-RU" sz="1800" b="1" dirty="0" smtClean="0"/>
              <a:t>тепловых явлений</a:t>
            </a:r>
            <a:r>
              <a:rPr lang="ru-RU" sz="1800" dirty="0" smtClean="0"/>
              <a:t>, в создание </a:t>
            </a:r>
            <a:r>
              <a:rPr lang="ru-RU" sz="1800" b="1" dirty="0" smtClean="0"/>
              <a:t>физики низких температур</a:t>
            </a:r>
            <a:r>
              <a:rPr lang="ru-RU" sz="1800" dirty="0" smtClean="0"/>
              <a:t>, в обоснование </a:t>
            </a:r>
            <a:r>
              <a:rPr lang="ru-RU" sz="1800" b="1" dirty="0" smtClean="0"/>
              <a:t>закона сохранения энергии.</a:t>
            </a:r>
            <a:r>
              <a:rPr lang="ru-RU" sz="1800" dirty="0" smtClean="0"/>
              <a:t> 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        Джоуль установил что количество тепла, выделяющееся в металлическом проводнике при прохождении через него электрического тока, пропорционально электрическому сопротивлению проводника и квадрату силы тока.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  <p:pic>
        <p:nvPicPr>
          <p:cNvPr id="20483" name="Содержимое 4" descr="Джеймс Джоуль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15000" y="1500188"/>
            <a:ext cx="3203575" cy="39290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357188"/>
            <a:ext cx="5195888" cy="5967412"/>
          </a:xfrm>
        </p:spPr>
        <p:txBody>
          <a:bodyPr>
            <a:normAutofit fontScale="25000" lnSpcReduction="20000"/>
          </a:bodyPr>
          <a:lstStyle/>
          <a:p>
            <a:pPr marL="365760" indent="-283464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         Изучая тепловые действия токов, Джоуль в 1843 г. пришел к убеждению в существовании предусмотренной Майером </a:t>
            </a:r>
            <a:r>
              <a:rPr lang="ru-RU" sz="7200" b="1" dirty="0" smtClean="0"/>
              <a:t>зависимости</a:t>
            </a:r>
            <a:r>
              <a:rPr lang="ru-RU" sz="7200" dirty="0" smtClean="0"/>
              <a:t> между </a:t>
            </a:r>
            <a:r>
              <a:rPr lang="ru-RU" sz="7200" b="1" dirty="0" smtClean="0"/>
              <a:t>работой</a:t>
            </a:r>
            <a:r>
              <a:rPr lang="ru-RU" sz="7200" dirty="0" smtClean="0"/>
              <a:t> и </a:t>
            </a:r>
            <a:r>
              <a:rPr lang="ru-RU" sz="7200" b="1" dirty="0" smtClean="0"/>
              <a:t>количеством произведенного ею тепла</a:t>
            </a:r>
            <a:r>
              <a:rPr lang="ru-RU" sz="7200" dirty="0" smtClean="0"/>
              <a:t> и нашел численное отношение между этими величинами - </a:t>
            </a:r>
            <a:r>
              <a:rPr lang="ru-RU" sz="7200" b="1" dirty="0" smtClean="0"/>
              <a:t>механический эквивалент тепла</a:t>
            </a:r>
            <a:r>
              <a:rPr lang="ru-RU" sz="7200" dirty="0" smtClean="0"/>
              <a:t>. Переселившись в 1843 г. в Манчестер, Джоуль неутомимо исследует тот же вопрос и в 1847 г. докладывает о нем в заседании британской ассоциации в Оксфорде.</a:t>
            </a:r>
          </a:p>
          <a:p>
            <a:pPr marL="365760" indent="-283464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          В 1854 г. Джоуль продает оставшийся ему от отца пивоваренный завод и всецело посвящает себя науке. Неутомимо работая все в той же области, Джоуль в течение своей жизни опубликовал 97 научных статей, большинство из которых касается приложения механической теории тепла к теории газов, молекул, физике и акустике и принадлежат к классическим работам по физике.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6375" y="428625"/>
            <a:ext cx="3657600" cy="4664075"/>
          </a:xfrm>
        </p:spPr>
        <p:txBody>
          <a:bodyPr>
            <a:normAutofit fontScale="25000" lnSpcReduction="20000"/>
          </a:bodyPr>
          <a:lstStyle/>
          <a:p>
            <a:pPr marL="365760" indent="-283464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             Джоуль был членом лондонского королевского общества и почетным доктором </a:t>
            </a:r>
            <a:r>
              <a:rPr lang="ru-RU" sz="7200" dirty="0" err="1" smtClean="0"/>
              <a:t>эдинбургского</a:t>
            </a:r>
            <a:r>
              <a:rPr lang="ru-RU" sz="7200" dirty="0" smtClean="0"/>
              <a:t> (с 1871 г.) и лейденского (с 1875 г.) университетов, был дважды награжден медалями королевского общества; в 1878 г. ему назначена была правительством пожизненная пенсия в 200 фунтов стерлингов.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2">
                    <a:satMod val="130000"/>
                  </a:schemeClr>
                </a:solidFill>
              </a:rPr>
              <a:t>Исаак Ньютон</a:t>
            </a:r>
            <a:endParaRPr lang="ru-RU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14438"/>
            <a:ext cx="5929313" cy="5500687"/>
          </a:xfrm>
        </p:spPr>
        <p:txBody>
          <a:bodyPr>
            <a:normAutofit fontScale="25000" lnSpcReduction="20000"/>
          </a:bodyPr>
          <a:lstStyle/>
          <a:p>
            <a:pPr marL="365760" indent="-283464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           Исаак Ньютон - английский физик и математик, создатель теоретических основ механики и астрономии. Он открыл закон всемирного тяготения, разработал (наряду с Г. Лейбницем) дифференциальное и интегральное исчисления, изобрел зеркальный телескоп и был автором важнейших экспериментальных работ по оптике. Ньютона по праву считают создателем "классической физики".</a:t>
            </a:r>
          </a:p>
          <a:p>
            <a:pPr marL="365760" indent="-283464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           Ньютоном были изучены все основные вопросы физики и математики, актуальные для его времени.</a:t>
            </a:r>
            <a:br>
              <a:rPr lang="ru-RU" sz="7200" dirty="0" smtClean="0"/>
            </a:br>
            <a:r>
              <a:rPr lang="ru-RU" sz="7200" dirty="0" smtClean="0"/>
              <a:t>Могучий аппарат </a:t>
            </a:r>
            <a:r>
              <a:rPr lang="ru-RU" sz="7200" dirty="0" err="1" smtClean="0"/>
              <a:t>ньютоновской</a:t>
            </a:r>
            <a:r>
              <a:rPr lang="ru-RU" sz="7200" dirty="0" smtClean="0"/>
              <a:t> механики, его универсальность и способность объяснить и описать широчайший круг явлений природы, особенно астрономических, оказали огромное влияние на многие области физики и химии. </a:t>
            </a:r>
            <a:br>
              <a:rPr lang="ru-RU" sz="7200" dirty="0" smtClean="0"/>
            </a:br>
            <a:r>
              <a:rPr lang="ru-RU" sz="7200" dirty="0" smtClean="0"/>
              <a:t>Ньютон писал, что было бы желательно вывести из начал механики и остальные явления природы, и при объяснении некоторых оптических и химических явлений сам использовал механической модели.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23555" name="Содержимое 4" descr="Ньютон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929313" y="1643063"/>
            <a:ext cx="2981325" cy="3857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66436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900" smtClean="0"/>
              <a:t>         Ньютон умер в 1727 г. в Кенсингтоне и был похоронен в английском национальном пантеоне - Вестминстерском аббатстве. </a:t>
            </a:r>
            <a:br>
              <a:rPr lang="ru-RU" sz="1900" smtClean="0"/>
            </a:br>
            <a:r>
              <a:rPr lang="ru-RU" sz="1900" smtClean="0"/>
              <a:t>На его могиле высечено: </a:t>
            </a:r>
          </a:p>
          <a:p>
            <a:pPr algn="ctr">
              <a:buFont typeface="Wingdings 2" pitchFamily="18" charset="2"/>
              <a:buNone/>
            </a:pPr>
            <a:r>
              <a:rPr lang="ru-RU" sz="1900" smtClean="0"/>
              <a:t>            </a:t>
            </a:r>
          </a:p>
          <a:p>
            <a:pPr algn="ctr">
              <a:buFont typeface="Wingdings 2" pitchFamily="18" charset="2"/>
              <a:buNone/>
            </a:pPr>
            <a:r>
              <a:rPr lang="ru-RU" sz="1900" smtClean="0"/>
              <a:t>       «Здесь покоится</a:t>
            </a:r>
            <a:br>
              <a:rPr lang="ru-RU" sz="1900" smtClean="0"/>
            </a:br>
            <a:r>
              <a:rPr lang="ru-RU" sz="1900" smtClean="0"/>
              <a:t>        Сэр Исаак Ньютон</a:t>
            </a:r>
            <a:br>
              <a:rPr lang="ru-RU" sz="1900" smtClean="0"/>
            </a:br>
            <a:r>
              <a:rPr lang="ru-RU" sz="1900" smtClean="0"/>
              <a:t>                       Который почти божественной силой своего ума</a:t>
            </a:r>
            <a:br>
              <a:rPr lang="ru-RU" sz="1900" smtClean="0"/>
            </a:br>
            <a:r>
              <a:rPr lang="ru-RU" sz="1900" smtClean="0"/>
              <a:t>         Впервые объяснил</a:t>
            </a:r>
            <a:br>
              <a:rPr lang="ru-RU" sz="1900" smtClean="0"/>
            </a:br>
            <a:r>
              <a:rPr lang="ru-RU" sz="1900" smtClean="0"/>
              <a:t>С помощью своего математического метода</a:t>
            </a:r>
            <a:br>
              <a:rPr lang="ru-RU" sz="1900" smtClean="0"/>
            </a:br>
            <a:r>
              <a:rPr lang="ru-RU" sz="1900" smtClean="0"/>
              <a:t>    Движения и формы планет,</a:t>
            </a:r>
            <a:br>
              <a:rPr lang="ru-RU" sz="1900" smtClean="0"/>
            </a:br>
            <a:r>
              <a:rPr lang="ru-RU" sz="1900" smtClean="0"/>
              <a:t> Пути комет, приливы и отливы океана.</a:t>
            </a:r>
            <a:br>
              <a:rPr lang="ru-RU" sz="1900" smtClean="0"/>
            </a:br>
            <a:r>
              <a:rPr lang="ru-RU" sz="1900" smtClean="0"/>
              <a:t>Он первый исследовал разнообразие световых лучей</a:t>
            </a:r>
            <a:br>
              <a:rPr lang="ru-RU" sz="1900" smtClean="0"/>
            </a:br>
            <a:r>
              <a:rPr lang="ru-RU" sz="1900" smtClean="0"/>
              <a:t>И проистекающие отсюда особенности цветов, </a:t>
            </a:r>
            <a:br>
              <a:rPr lang="ru-RU" sz="1900" smtClean="0"/>
            </a:br>
            <a:r>
              <a:rPr lang="ru-RU" sz="1900" smtClean="0"/>
              <a:t>Каких до того времени никто даже не подозревал.</a:t>
            </a:r>
            <a:br>
              <a:rPr lang="ru-RU" sz="1900" smtClean="0"/>
            </a:br>
            <a:r>
              <a:rPr lang="ru-RU" sz="1900" smtClean="0"/>
              <a:t>Прилежный, проницательный и верный истолкователь</a:t>
            </a:r>
            <a:br>
              <a:rPr lang="ru-RU" sz="1900" smtClean="0"/>
            </a:br>
            <a:r>
              <a:rPr lang="ru-RU" sz="1900" smtClean="0"/>
              <a:t>Природы, древностей и священного писания,</a:t>
            </a:r>
            <a:br>
              <a:rPr lang="ru-RU" sz="1900" smtClean="0"/>
            </a:br>
            <a:r>
              <a:rPr lang="ru-RU" sz="1900" smtClean="0"/>
              <a:t>Он прославил в своем учении Всемогущего Творца.</a:t>
            </a:r>
            <a:br>
              <a:rPr lang="ru-RU" sz="1900" smtClean="0"/>
            </a:br>
            <a:r>
              <a:rPr lang="ru-RU" sz="1900" smtClean="0"/>
              <a:t>Требуемую Евангелием простоту он доказал своей жизнью.</a:t>
            </a:r>
            <a:br>
              <a:rPr lang="ru-RU" sz="1900" smtClean="0"/>
            </a:br>
            <a:r>
              <a:rPr lang="ru-RU" sz="1900" smtClean="0"/>
              <a:t>Пусть смертные радуются, что в их среде</a:t>
            </a:r>
            <a:br>
              <a:rPr lang="ru-RU" sz="1900" smtClean="0"/>
            </a:br>
            <a:r>
              <a:rPr lang="ru-RU" sz="1900" smtClean="0"/>
              <a:t>Жило такое украшение человеческого рода.</a:t>
            </a:r>
            <a:br>
              <a:rPr lang="ru-RU" sz="1900" smtClean="0"/>
            </a:br>
            <a:r>
              <a:rPr lang="ru-RU" sz="1900" smtClean="0"/>
              <a:t>Родился 25 декабря 1642 г.</a:t>
            </a:r>
            <a:br>
              <a:rPr lang="ru-RU" sz="1900" smtClean="0"/>
            </a:br>
            <a:r>
              <a:rPr lang="ru-RU" sz="1900" smtClean="0"/>
              <a:t>Умер 20 марта 1727 года»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2">
                    <a:satMod val="130000"/>
                  </a:schemeClr>
                </a:solidFill>
              </a:rPr>
              <a:t>Альберт Эйнштейн </a:t>
            </a:r>
            <a:endParaRPr lang="ru-RU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sz="half" idx="1"/>
          </p:nvPr>
        </p:nvSpPr>
        <p:spPr>
          <a:xfrm>
            <a:off x="0" y="1500188"/>
            <a:ext cx="4572000" cy="53578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800" smtClean="0"/>
              <a:t>         Будущий великий физик Альберт Эйнштейн родился в Ульме, средневековом городе королевства Вюртемберг . Эйнштейн был тихим, рассеянным мальчиком, который питал склонность к математике, но терпеть не мог школу с ее механической зубрежкой и казарменной дисциплиной.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         В том же году он опубликовал небольшую серию работ, которые не только показали его силу как физика-теоретика, но и изменили лицо всей физики.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         Одна из этих работ была посвящена объяснению </a:t>
            </a:r>
            <a:r>
              <a:rPr lang="ru-RU" sz="1800" b="1" smtClean="0"/>
              <a:t>броуновского движения</a:t>
            </a:r>
            <a:r>
              <a:rPr lang="ru-RU" sz="1800" smtClean="0"/>
              <a:t> - хаотического зигзагообразного движения частиц, взвешенных в жидкости.</a:t>
            </a:r>
          </a:p>
        </p:txBody>
      </p:sp>
      <p:sp>
        <p:nvSpPr>
          <p:cNvPr id="25603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4143375"/>
            <a:ext cx="4343400" cy="27146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800" smtClean="0"/>
              <a:t> </a:t>
            </a:r>
            <a:br>
              <a:rPr lang="ru-RU" sz="1800" smtClean="0"/>
            </a:br>
            <a:r>
              <a:rPr lang="ru-RU" sz="1800" smtClean="0"/>
              <a:t> Эйнштейн связал движение частиц, наблюдаемое в микроскоп, со столкновениями этих частиц с невидимыми молекулами; кроме того, он предсказал, что наблюдение броуновского движения позволяет вычислить массу и число молекул, находящихся в данном объеме. </a:t>
            </a:r>
            <a:br>
              <a:rPr lang="ru-RU" sz="1800" smtClean="0"/>
            </a:br>
            <a:endParaRPr lang="ru-RU" sz="1800" smtClean="0"/>
          </a:p>
        </p:txBody>
      </p:sp>
      <p:pic>
        <p:nvPicPr>
          <p:cNvPr id="25604" name="Рисунок 5" descr="эйнштей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0" y="1357313"/>
            <a:ext cx="1857375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Содержимое 2"/>
          <p:cNvSpPr>
            <a:spLocks noGrp="1"/>
          </p:cNvSpPr>
          <p:nvPr>
            <p:ph sz="half" idx="1"/>
          </p:nvPr>
        </p:nvSpPr>
        <p:spPr>
          <a:xfrm>
            <a:off x="214313" y="357188"/>
            <a:ext cx="4143375" cy="65008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800" smtClean="0"/>
              <a:t>          В другой работе предлагалось объяснение </a:t>
            </a:r>
            <a:r>
              <a:rPr lang="ru-RU" sz="1800" b="1" smtClean="0"/>
              <a:t>фотоэлектрического эффекта</a:t>
            </a:r>
            <a:r>
              <a:rPr lang="ru-RU" sz="1800" smtClean="0"/>
              <a:t> - испускания электронов металлической поверхностью под действием электромагнитного излучения в ультрафиолетовом или каком-либо другом диапазоне.         Физический смысл квантов оставался неясным. Идея Эйнштейна состояла в том, чтобы установить соответствие между фотоном (квантом электромагнитной энергии) и энергией выбитого с поверхности металла электрона. </a:t>
            </a:r>
            <a:br>
              <a:rPr lang="ru-RU" sz="1800" smtClean="0"/>
            </a:br>
            <a:r>
              <a:rPr lang="ru-RU" sz="1800" smtClean="0"/>
              <a:t>Каждый фотон выбивает один электрон.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214313"/>
            <a:ext cx="4429125" cy="6429375"/>
          </a:xfrm>
        </p:spPr>
        <p:txBody>
          <a:bodyPr>
            <a:normAutofit fontScale="25000" lnSpcReduction="20000"/>
          </a:bodyPr>
          <a:lstStyle/>
          <a:p>
            <a:pPr marL="365760" indent="-283464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7200" b="1" dirty="0" smtClean="0"/>
              <a:t>         Кинетическая энергия электрона</a:t>
            </a:r>
            <a:r>
              <a:rPr lang="ru-RU" sz="7200" dirty="0" smtClean="0"/>
              <a:t> (энергия, связанная с его скоростью) равна энергии, оставшейся от энергии фотона за вычетом той ее части, которая израсходована на то, чтобы вырвать электрон из металла. Чем ярче свет, тем больше фотонов и больше число выбитых с поверхности металла электронов, но не их скорость</a:t>
            </a:r>
          </a:p>
          <a:p>
            <a:pPr marL="365760" indent="-283464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7200" b="1" dirty="0" smtClean="0"/>
              <a:t>           Специальная теория относительности</a:t>
            </a:r>
            <a:r>
              <a:rPr lang="ru-RU" sz="7200" dirty="0" smtClean="0"/>
              <a:t> Эйнштейна была создана непосредственно под влиянием экспериментов ента Майкельсона-Морли. </a:t>
            </a:r>
          </a:p>
          <a:p>
            <a:pPr marL="365760" indent="-283464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          В 1922 г. Эйнштейну была вручена </a:t>
            </a:r>
            <a:r>
              <a:rPr lang="ru-RU" sz="7200" b="1" dirty="0" smtClean="0"/>
              <a:t>Нобелевская премия по физике</a:t>
            </a:r>
            <a:r>
              <a:rPr lang="ru-RU" sz="7200" dirty="0" smtClean="0"/>
              <a:t> 1921 г. "</a:t>
            </a:r>
            <a:r>
              <a:rPr lang="ru-RU" sz="7200" b="1" dirty="0" smtClean="0"/>
              <a:t>за заслуги перед теоретической физикой, и особенно за открытие закона фотоэлектрического эффекта</a:t>
            </a:r>
            <a:r>
              <a:rPr lang="ru-RU" sz="7200" dirty="0" smtClean="0"/>
              <a:t>". </a:t>
            </a:r>
          </a:p>
          <a:p>
            <a:pPr marL="365760" indent="-283464" fontAlgn="auto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          Альберт Эйнштейн был почетным доктором многих университетов и членом ведущих академий наук мира.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141</TotalTime>
  <Words>1002</Words>
  <Application>Microsoft Office PowerPoint</Application>
  <PresentationFormat>Экран (4:3)</PresentationFormat>
  <Paragraphs>43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Corbel</vt:lpstr>
      <vt:lpstr>Arial</vt:lpstr>
      <vt:lpstr>Wingdings 2</vt:lpstr>
      <vt:lpstr>Verdana</vt:lpstr>
      <vt:lpstr>Calibri</vt:lpstr>
      <vt:lpstr>Gill Sans MT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Творцы физической науки</vt:lpstr>
      <vt:lpstr>Галилео Галилей </vt:lpstr>
      <vt:lpstr>Слайд 3</vt:lpstr>
      <vt:lpstr>Джеймс Прескотт Джоуль</vt:lpstr>
      <vt:lpstr>Слайд 5</vt:lpstr>
      <vt:lpstr>Исаак Ньютон</vt:lpstr>
      <vt:lpstr>Слайд 7</vt:lpstr>
      <vt:lpstr>Альберт Эйнштейн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Творцы Физической науки</dc:title>
  <dc:creator>home</dc:creator>
  <cp:lastModifiedBy>Elena Vladimirovna</cp:lastModifiedBy>
  <cp:revision>15</cp:revision>
  <dcterms:created xsi:type="dcterms:W3CDTF">2009-10-12T15:21:47Z</dcterms:created>
  <dcterms:modified xsi:type="dcterms:W3CDTF">2009-11-18T20:09:23Z</dcterms:modified>
</cp:coreProperties>
</file>