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 id="262" r:id="rId6"/>
    <p:sldId id="263" r:id="rId7"/>
    <p:sldId id="264"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DB7FDB3B-D6D2-4C39-BC04-B5DE2A77E789}" type="datetimeFigureOut">
              <a:rPr lang="ru-RU" smtClean="0"/>
              <a:pPr/>
              <a:t>08.10.2009</a:t>
            </a:fld>
            <a:endParaRPr lang="ru-RU"/>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20958362-B59E-4C66-946E-E8D64B56651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B7FDB3B-D6D2-4C39-BC04-B5DE2A77E789}" type="datetimeFigureOut">
              <a:rPr lang="ru-RU" smtClean="0"/>
              <a:pPr/>
              <a:t>08.10.2009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958362-B59E-4C66-946E-E8D64B56651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B7FDB3B-D6D2-4C39-BC04-B5DE2A77E789}" type="datetimeFigureOut">
              <a:rPr lang="ru-RU" smtClean="0"/>
              <a:pPr/>
              <a:t>08.10.2009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958362-B59E-4C66-946E-E8D64B56651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DB7FDB3B-D6D2-4C39-BC04-B5DE2A77E789}" type="datetimeFigureOut">
              <a:rPr lang="ru-RU" smtClean="0"/>
              <a:pPr/>
              <a:t>08.10.2009</a:t>
            </a:fld>
            <a:endParaRPr lang="ru-RU"/>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a:p>
        </p:txBody>
      </p:sp>
      <p:sp>
        <p:nvSpPr>
          <p:cNvPr id="6" name="Номер слайда 5"/>
          <p:cNvSpPr>
            <a:spLocks noGrp="1"/>
          </p:cNvSpPr>
          <p:nvPr>
            <p:ph type="sldNum" sz="quarter" idx="12"/>
          </p:nvPr>
        </p:nvSpPr>
        <p:spPr/>
        <p:txBody>
          <a:bodyPr/>
          <a:lstStyle/>
          <a:p>
            <a:fld id="{20958362-B59E-4C66-946E-E8D64B56651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DB7FDB3B-D6D2-4C39-BC04-B5DE2A77E789}" type="datetimeFigureOut">
              <a:rPr lang="ru-RU" smtClean="0"/>
              <a:pPr/>
              <a:t>08.10.2009</a:t>
            </a:fld>
            <a:endParaRPr lang="ru-RU"/>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a:p>
        </p:txBody>
      </p:sp>
      <p:sp>
        <p:nvSpPr>
          <p:cNvPr id="6" name="Номер слайда 5"/>
          <p:cNvSpPr>
            <a:spLocks noGrp="1"/>
          </p:cNvSpPr>
          <p:nvPr>
            <p:ph type="sldNum" sz="quarter" idx="12"/>
          </p:nvPr>
        </p:nvSpPr>
        <p:spPr>
          <a:xfrm>
            <a:off x="8451056" y="809624"/>
            <a:ext cx="502920" cy="300831"/>
          </a:xfrm>
        </p:spPr>
        <p:txBody>
          <a:bodyPr/>
          <a:lstStyle/>
          <a:p>
            <a:fld id="{20958362-B59E-4C66-946E-E8D64B566510}" type="slidenum">
              <a:rPr lang="ru-RU" smtClean="0"/>
              <a:pPr/>
              <a:t>‹#›</a:t>
            </a:fld>
            <a:endParaRPr lang="ru-RU"/>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DB7FDB3B-D6D2-4C39-BC04-B5DE2A77E789}" type="datetimeFigureOut">
              <a:rPr lang="ru-RU" smtClean="0"/>
              <a:pPr/>
              <a:t>08.10.2009</a:t>
            </a:fld>
            <a:endParaRPr lang="ru-RU"/>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a:p>
        </p:txBody>
      </p:sp>
      <p:sp>
        <p:nvSpPr>
          <p:cNvPr id="7" name="Номер слайда 6"/>
          <p:cNvSpPr>
            <a:spLocks noGrp="1"/>
          </p:cNvSpPr>
          <p:nvPr>
            <p:ph type="sldNum" sz="quarter" idx="12"/>
          </p:nvPr>
        </p:nvSpPr>
        <p:spPr>
          <a:xfrm>
            <a:off x="7589520" y="6480969"/>
            <a:ext cx="502920" cy="301752"/>
          </a:xfrm>
        </p:spPr>
        <p:txBody>
          <a:bodyPr/>
          <a:lstStyle/>
          <a:p>
            <a:fld id="{20958362-B59E-4C66-946E-E8D64B56651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DB7FDB3B-D6D2-4C39-BC04-B5DE2A77E789}" type="datetimeFigureOut">
              <a:rPr lang="ru-RU" smtClean="0"/>
              <a:pPr/>
              <a:t>08.10.2009</a:t>
            </a:fld>
            <a:endParaRPr lang="ru-RU"/>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20958362-B59E-4C66-946E-E8D64B56651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DB7FDB3B-D6D2-4C39-BC04-B5DE2A77E789}" type="datetimeFigureOut">
              <a:rPr lang="ru-RU" smtClean="0"/>
              <a:pPr/>
              <a:t>08.10.2009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958362-B59E-4C66-946E-E8D64B56651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DB7FDB3B-D6D2-4C39-BC04-B5DE2A77E789}" type="datetimeFigureOut">
              <a:rPr lang="ru-RU" smtClean="0"/>
              <a:pPr/>
              <a:t>08.10.2009</a:t>
            </a:fld>
            <a:endParaRPr lang="ru-RU"/>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a:p>
        </p:txBody>
      </p:sp>
      <p:sp>
        <p:nvSpPr>
          <p:cNvPr id="4" name="Номер слайда 3"/>
          <p:cNvSpPr>
            <a:spLocks noGrp="1"/>
          </p:cNvSpPr>
          <p:nvPr>
            <p:ph type="sldNum" sz="quarter" idx="12"/>
          </p:nvPr>
        </p:nvSpPr>
        <p:spPr>
          <a:xfrm>
            <a:off x="7589520" y="6480969"/>
            <a:ext cx="502920" cy="301752"/>
          </a:xfrm>
        </p:spPr>
        <p:txBody>
          <a:bodyPr/>
          <a:lstStyle/>
          <a:p>
            <a:fld id="{20958362-B59E-4C66-946E-E8D64B56651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DB7FDB3B-D6D2-4C39-BC04-B5DE2A77E789}" type="datetimeFigureOut">
              <a:rPr lang="ru-RU" smtClean="0"/>
              <a:pPr/>
              <a:t>08.10.2009</a:t>
            </a:fld>
            <a:endParaRPr lang="ru-RU"/>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20958362-B59E-4C66-946E-E8D64B56651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DB7FDB3B-D6D2-4C39-BC04-B5DE2A77E789}" type="datetimeFigureOut">
              <a:rPr lang="ru-RU" smtClean="0"/>
              <a:pPr/>
              <a:t>08.10.2009</a:t>
            </a:fld>
            <a:endParaRPr lang="ru-RU"/>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20958362-B59E-4C66-946E-E8D64B56651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B7FDB3B-D6D2-4C39-BC04-B5DE2A77E789}" type="datetimeFigureOut">
              <a:rPr lang="ru-RU" smtClean="0"/>
              <a:pPr/>
              <a:t>08.10.2009</a:t>
            </a:fld>
            <a:endParaRPr lang="ru-RU"/>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20958362-B59E-4C66-946E-E8D64B566510}"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abc-people.com/data/archimed/index.htm"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abc-people.com/data/archimed/index.htm" TargetMode="Externa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ТВОРЦЫ ФИЗИЧЕСКОЙ НАУКИ</a:t>
            </a:r>
            <a:endParaRPr lang="ru-RU" dirty="0"/>
          </a:p>
        </p:txBody>
      </p:sp>
      <p:sp>
        <p:nvSpPr>
          <p:cNvPr id="3" name="Подзаголовок 2"/>
          <p:cNvSpPr>
            <a:spLocks noGrp="1"/>
          </p:cNvSpPr>
          <p:nvPr>
            <p:ph type="subTitle" idx="1"/>
          </p:nvPr>
        </p:nvSpPr>
        <p:spPr/>
        <p:txBody>
          <a:bodyPr/>
          <a:lstStyle/>
          <a:p>
            <a:r>
              <a:rPr lang="ru-RU" dirty="0" smtClean="0">
                <a:solidFill>
                  <a:schemeClr val="accent4">
                    <a:lumMod val="50000"/>
                  </a:schemeClr>
                </a:solidFill>
              </a:rPr>
              <a:t>АРХИМЕД</a:t>
            </a:r>
          </a:p>
          <a:p>
            <a:endParaRPr lang="ru-RU" dirty="0">
              <a:solidFill>
                <a:schemeClr val="accent4">
                  <a:lumMod val="50000"/>
                </a:schemeClr>
              </a:solidFill>
            </a:endParaRPr>
          </a:p>
        </p:txBody>
      </p:sp>
    </p:spTree>
  </p:cSld>
  <p:clrMapOvr>
    <a:masterClrMapping/>
  </p:clrMapOvr>
  <p:transition>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5400000">
            <a:off x="-771580" y="-2514600"/>
            <a:ext cx="914400" cy="5943600"/>
          </a:xfrm>
        </p:spPr>
        <p:txBody>
          <a:bodyPr/>
          <a:lstStyle/>
          <a:p>
            <a:r>
              <a:rPr lang="ru-RU" dirty="0" smtClean="0"/>
              <a:t>БИОГРАФИЯ</a:t>
            </a:r>
            <a:endParaRPr lang="ru-RU" dirty="0"/>
          </a:p>
        </p:txBody>
      </p:sp>
      <p:sp>
        <p:nvSpPr>
          <p:cNvPr id="3" name="Текст 2"/>
          <p:cNvSpPr>
            <a:spLocks noGrp="1"/>
          </p:cNvSpPr>
          <p:nvPr>
            <p:ph type="body" idx="2"/>
          </p:nvPr>
        </p:nvSpPr>
        <p:spPr>
          <a:xfrm>
            <a:off x="3357554" y="1071546"/>
            <a:ext cx="5429288" cy="5572164"/>
          </a:xfrm>
        </p:spPr>
        <p:txBody>
          <a:bodyPr>
            <a:normAutofit/>
          </a:bodyPr>
          <a:lstStyle/>
          <a:p>
            <a:r>
              <a:rPr lang="ru-RU" sz="1800" dirty="0" smtClean="0"/>
              <a:t>Родом из Сиракуз (Сицилия). Разработал предвосхитившие интегральное исчисление методы нахождения площадей, поверхностей и объемов различных фигур и тел. В основополагающих трудах по статике и гидростатике (закон Архимеда) дал образцы применения математики в естествознании и технике. Автор многих изобретений (архимедов винт, определение состава сплавов взвешиванием в воде, системы для поднятия больших тяжестей, военные метательные машины и др.).</a:t>
            </a:r>
            <a:br>
              <a:rPr lang="ru-RU" sz="1800" dirty="0" smtClean="0"/>
            </a:br>
            <a:r>
              <a:rPr lang="ru-RU" sz="1800" dirty="0" smtClean="0"/>
              <a:t>Организатор инженерной обороны Сиракуз против римлян</a:t>
            </a:r>
          </a:p>
          <a:p>
            <a:endParaRPr lang="ru-RU" dirty="0"/>
          </a:p>
        </p:txBody>
      </p:sp>
      <p:pic>
        <p:nvPicPr>
          <p:cNvPr id="5" name="Содержимое 4" descr="gngm.bmp"/>
          <p:cNvPicPr>
            <a:picLocks noGrp="1" noChangeAspect="1"/>
          </p:cNvPicPr>
          <p:nvPr>
            <p:ph sz="half" idx="1"/>
          </p:nvPr>
        </p:nvPicPr>
        <p:blipFill>
          <a:blip r:embed="rId2"/>
          <a:stretch>
            <a:fillRect/>
          </a:stretch>
        </p:blipFill>
        <p:spPr>
          <a:xfrm>
            <a:off x="500034" y="1214422"/>
            <a:ext cx="2571768" cy="3857652"/>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ransition>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5400000">
            <a:off x="-1414522" y="-2300310"/>
            <a:ext cx="914400" cy="5943600"/>
          </a:xfrm>
        </p:spPr>
        <p:txBody>
          <a:bodyPr/>
          <a:lstStyle/>
          <a:p>
            <a:r>
              <a:rPr lang="ru-RU" dirty="0" smtClean="0"/>
              <a:t>ЖИЗНЬ</a:t>
            </a:r>
            <a:endParaRPr lang="ru-RU" dirty="0"/>
          </a:p>
        </p:txBody>
      </p:sp>
      <p:sp>
        <p:nvSpPr>
          <p:cNvPr id="3" name="Текст 2"/>
          <p:cNvSpPr>
            <a:spLocks noGrp="1"/>
          </p:cNvSpPr>
          <p:nvPr>
            <p:ph type="body" idx="2"/>
          </p:nvPr>
        </p:nvSpPr>
        <p:spPr>
          <a:xfrm>
            <a:off x="2928926" y="642918"/>
            <a:ext cx="5786478" cy="5668346"/>
          </a:xfrm>
        </p:spPr>
        <p:txBody>
          <a:bodyPr>
            <a:normAutofit/>
          </a:bodyPr>
          <a:lstStyle/>
          <a:p>
            <a:r>
              <a:rPr lang="ru-RU" sz="1600" dirty="0" smtClean="0"/>
              <a:t>Архимед получил блестящее образование у своего отца, астронома и математика Фидия, родственника </a:t>
            </a:r>
            <a:r>
              <a:rPr lang="ru-RU" sz="1600" dirty="0" err="1" smtClean="0"/>
              <a:t>сиракузского</a:t>
            </a:r>
            <a:r>
              <a:rPr lang="ru-RU" sz="1600" dirty="0" smtClean="0"/>
              <a:t> тирана </a:t>
            </a:r>
            <a:r>
              <a:rPr lang="ru-RU" sz="1600" dirty="0" err="1" smtClean="0"/>
              <a:t>Гиерона</a:t>
            </a:r>
            <a:r>
              <a:rPr lang="ru-RU" sz="1600" dirty="0" smtClean="0"/>
              <a:t> II, покровительствовавшего Архимеду. В юности провел несколько лет в крупнейшем культурном центре того времени Александрии, где познакомился с </a:t>
            </a:r>
            <a:r>
              <a:rPr lang="ru-RU" sz="1600" dirty="0" err="1" smtClean="0"/>
              <a:t>Эрастосфеном</a:t>
            </a:r>
            <a:r>
              <a:rPr lang="ru-RU" sz="1600" dirty="0" smtClean="0"/>
              <a:t>. Затем до конца жизни жил в Сиракузах. Во время 2-й Пунической войны Архимед организовал инженерную оборону города. Изобретенные им военные метательные и др. машины (о них рассказывает Плутарх в жизнеописании римского полководца </a:t>
            </a:r>
            <a:r>
              <a:rPr lang="ru-RU" sz="1600" dirty="0" err="1" smtClean="0"/>
              <a:t>Марцелла</a:t>
            </a:r>
            <a:r>
              <a:rPr lang="ru-RU" sz="1600" dirty="0" smtClean="0"/>
              <a:t>) в течение двух лет сдерживали осаду Сиракуз римлянами. Архимеду приписывается также сожжение римского флота направленным на него через систему вогнутых зеркал солнечным светом, но это вряд ли достоверно. Гений Архимеда вызывал такое восхищение у римлян, что </a:t>
            </a:r>
            <a:r>
              <a:rPr lang="ru-RU" sz="1600" dirty="0" err="1" smtClean="0"/>
              <a:t>Марцелл</a:t>
            </a:r>
            <a:r>
              <a:rPr lang="ru-RU" sz="1600" dirty="0" smtClean="0"/>
              <a:t> приказал сохранить ему жизнь, но при взятии Сиракуз он был убит не узнавшим его солдатом. </a:t>
            </a:r>
            <a:br>
              <a:rPr lang="ru-RU" sz="1600" dirty="0" smtClean="0"/>
            </a:br>
            <a:endParaRPr lang="ru-RU" sz="1600" dirty="0"/>
          </a:p>
        </p:txBody>
      </p:sp>
      <p:pic>
        <p:nvPicPr>
          <p:cNvPr id="5" name="Содержимое 4" descr="iujh.bmp"/>
          <p:cNvPicPr>
            <a:picLocks noGrp="1" noChangeAspect="1"/>
          </p:cNvPicPr>
          <p:nvPr>
            <p:ph sz="half" idx="1"/>
          </p:nvPr>
        </p:nvPicPr>
        <p:blipFill>
          <a:blip r:embed="rId2"/>
          <a:stretch>
            <a:fillRect/>
          </a:stretch>
        </p:blipFill>
        <p:spPr>
          <a:xfrm>
            <a:off x="214282" y="1571612"/>
            <a:ext cx="2643206" cy="3694889"/>
          </a:xfrm>
          <a:prstGeom prst="rect">
            <a:avLst/>
          </a:prstGeom>
          <a:ln w="228600" cap="sq" cmpd="thickThin">
            <a:solidFill>
              <a:srgbClr val="000000"/>
            </a:solidFill>
            <a:prstDash val="solid"/>
            <a:miter lim="800000"/>
          </a:ln>
          <a:effectLst>
            <a:innerShdw blurRad="76200">
              <a:srgbClr val="000000"/>
            </a:innerShdw>
          </a:effectLst>
        </p:spPr>
      </p:pic>
      <p:sp>
        <p:nvSpPr>
          <p:cNvPr id="6" name="Пятно 2 5"/>
          <p:cNvSpPr/>
          <p:nvPr/>
        </p:nvSpPr>
        <p:spPr>
          <a:xfrm>
            <a:off x="6357950" y="5357826"/>
            <a:ext cx="914400" cy="914400"/>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p:comb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5400000">
            <a:off x="2514600" y="-2514600"/>
            <a:ext cx="914400" cy="5943600"/>
          </a:xfrm>
        </p:spPr>
        <p:txBody>
          <a:bodyPr/>
          <a:lstStyle/>
          <a:p>
            <a:r>
              <a:rPr lang="ru-RU" dirty="0" smtClean="0"/>
              <a:t>АРХИМЕД КАК МАТЕМАТИК</a:t>
            </a:r>
            <a:endParaRPr lang="ru-RU" dirty="0"/>
          </a:p>
        </p:txBody>
      </p:sp>
      <p:sp>
        <p:nvSpPr>
          <p:cNvPr id="3" name="Текст 2"/>
          <p:cNvSpPr>
            <a:spLocks noGrp="1"/>
          </p:cNvSpPr>
          <p:nvPr>
            <p:ph type="body" idx="2"/>
          </p:nvPr>
        </p:nvSpPr>
        <p:spPr>
          <a:xfrm>
            <a:off x="3071802" y="857232"/>
            <a:ext cx="5929354" cy="6000768"/>
          </a:xfrm>
        </p:spPr>
        <p:txBody>
          <a:bodyPr>
            <a:noAutofit/>
          </a:bodyPr>
          <a:lstStyle/>
          <a:p>
            <a:r>
              <a:rPr lang="ru-RU" sz="1330" dirty="0" smtClean="0"/>
              <a:t>До нас дошло 13 трактатов Архимеда. В самом знаменитом из них - "О шаре и цилиндре" (в двух книгах) Архимед устанавливает, что площадь поверхности шара в 4 раза больше площади наибольшего его сечения; формулирует соотношение объемов шара и описанного около него цилиндра как 2:3 - открытие, которым он так дорожил, что в завещании просил поставить на своей могиле памятник с изображением цилиндра с вписанным в него шаром и надписью расчета (памятник через полтора века видел Цицерон). В этом же трактате сформулирована аксиома Архимеда (называемая иногда аксиомой </a:t>
            </a:r>
            <a:r>
              <a:rPr lang="ru-RU" sz="1330" dirty="0" err="1" smtClean="0"/>
              <a:t>Евдокса</a:t>
            </a:r>
            <a:r>
              <a:rPr lang="ru-RU" sz="1330" dirty="0" smtClean="0"/>
              <a:t>), играющая важную роль в современной математике. В трактате "О коноидах и сфероидах" Архимед рассматривает шар, эллипсоид, параболоид и гиперболоид вращения и их сегменты и определяет их объемы. В сочинении "О спиралях" исследует свойства кривой, получившей его имя (</a:t>
            </a:r>
            <a:r>
              <a:rPr lang="ru-RU" sz="1330" i="1" dirty="0" smtClean="0"/>
              <a:t>см</a:t>
            </a:r>
            <a:r>
              <a:rPr lang="ru-RU" sz="1330" dirty="0" smtClean="0"/>
              <a:t>. </a:t>
            </a:r>
            <a:r>
              <a:rPr lang="ru-RU" sz="1330" u="sng" dirty="0" smtClean="0">
                <a:hlinkClick r:id="rId2"/>
              </a:rPr>
              <a:t>Архимедова спираль</a:t>
            </a:r>
            <a:r>
              <a:rPr lang="ru-RU" sz="1330" dirty="0" smtClean="0"/>
              <a:t>) и касательной к ней. В трактате "Измерение круга" Архимед предлагает метод определения числа Пи, который использовался до конца 17 в. В "Псаммите" ("Исчисление песчинок") Архимед предлагает систему счисления, позволявшую записывать сверхбольшие числа, что поражало воображение современников. В "Квадратуре параболы" определяет площадь сегмента параболы сначала с помощью "механического" метода, а затем доказывает результаты геометрическим путем. Кроме того, Архимеду принадлежат "Книга лемм", "</a:t>
            </a:r>
            <a:r>
              <a:rPr lang="ru-RU" sz="1330" dirty="0" err="1" smtClean="0"/>
              <a:t>Стомахион</a:t>
            </a:r>
            <a:r>
              <a:rPr lang="ru-RU" sz="1330" dirty="0" smtClean="0"/>
              <a:t>" и обнаруженные только в 20 в. "Метод" (или "</a:t>
            </a:r>
            <a:r>
              <a:rPr lang="ru-RU" sz="1330" dirty="0" err="1" smtClean="0"/>
              <a:t>Эфод</a:t>
            </a:r>
            <a:r>
              <a:rPr lang="ru-RU" sz="1330" dirty="0" smtClean="0"/>
              <a:t>") и "Правильный семиугольник". В "Методе" Архимед описывает процесс открытия в математике, проводя четкое различие между своими механическими приемами и математическим доказательством</a:t>
            </a:r>
            <a:endParaRPr lang="ru-RU" sz="1330" dirty="0"/>
          </a:p>
        </p:txBody>
      </p:sp>
      <p:pic>
        <p:nvPicPr>
          <p:cNvPr id="5" name="Содержимое 4" descr="klfjm.bmp"/>
          <p:cNvPicPr>
            <a:picLocks noGrp="1" noChangeAspect="1"/>
          </p:cNvPicPr>
          <p:nvPr>
            <p:ph sz="half" idx="1"/>
          </p:nvPr>
        </p:nvPicPr>
        <p:blipFill>
          <a:blip r:embed="rId3"/>
          <a:stretch>
            <a:fillRect/>
          </a:stretch>
        </p:blipFill>
        <p:spPr>
          <a:xfrm>
            <a:off x="0" y="1142984"/>
            <a:ext cx="3071802" cy="4429156"/>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p:checke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5400000">
            <a:off x="-457200" y="-2514600"/>
            <a:ext cx="914400" cy="5943600"/>
          </a:xfrm>
        </p:spPr>
        <p:txBody>
          <a:bodyPr/>
          <a:lstStyle/>
          <a:p>
            <a:r>
              <a:rPr lang="ru-RU" dirty="0" smtClean="0"/>
              <a:t>МЕХАНИКА</a:t>
            </a:r>
            <a:endParaRPr lang="ru-RU" dirty="0"/>
          </a:p>
        </p:txBody>
      </p:sp>
      <p:sp>
        <p:nvSpPr>
          <p:cNvPr id="3" name="Текст 2"/>
          <p:cNvSpPr>
            <a:spLocks noGrp="1"/>
          </p:cNvSpPr>
          <p:nvPr>
            <p:ph type="body" idx="2"/>
          </p:nvPr>
        </p:nvSpPr>
        <p:spPr>
          <a:xfrm>
            <a:off x="2928926" y="0"/>
            <a:ext cx="6215074" cy="6286544"/>
          </a:xfrm>
        </p:spPr>
        <p:txBody>
          <a:bodyPr>
            <a:noAutofit/>
          </a:bodyPr>
          <a:lstStyle/>
          <a:p>
            <a:r>
              <a:rPr lang="ru-RU" sz="1600" dirty="0" smtClean="0"/>
              <a:t>Основные положения статики сформулированы в сочинении "О равновесии плоских фигур". Архимед рассматривает сложение параллельных сил, определяет понятие центра тяжести для различных фигур, дает вывод закона рычага. Знаменитый закон гидростатики, вошедший в науку с его именем (</a:t>
            </a:r>
            <a:r>
              <a:rPr lang="ru-RU" sz="1600" i="1" dirty="0" smtClean="0"/>
              <a:t>см.</a:t>
            </a:r>
            <a:r>
              <a:rPr lang="ru-RU" sz="1600" dirty="0" smtClean="0"/>
              <a:t> </a:t>
            </a:r>
            <a:r>
              <a:rPr lang="ru-RU" sz="1600" u="sng" dirty="0" smtClean="0">
                <a:hlinkClick r:id="rId2"/>
              </a:rPr>
              <a:t>Архимеда закон</a:t>
            </a:r>
            <a:r>
              <a:rPr lang="ru-RU" sz="1600" dirty="0" smtClean="0"/>
              <a:t>), сформулирован в трактате "О плавающих телах".</a:t>
            </a:r>
            <a:br>
              <a:rPr lang="ru-RU" sz="1600" dirty="0" smtClean="0"/>
            </a:br>
            <a:r>
              <a:rPr lang="ru-RU" sz="1600" dirty="0" smtClean="0"/>
              <a:t>Существует предание, что идея этого закона посетила Архимеда, когда он принимал ванну; с возгласом "Эврика!" он выскочил из ванны и нагим побежал записывать пришедшую к нему научную истину. Архимед построил небесную сферу - механический прибор, на котором можно было наблюдать движение планет, Солнца и Луны (описан Цицероном; после гибели Архимеда планетарий был вывезен </a:t>
            </a:r>
            <a:r>
              <a:rPr lang="ru-RU" sz="1600" dirty="0" err="1" smtClean="0"/>
              <a:t>Марцеллом</a:t>
            </a:r>
            <a:r>
              <a:rPr lang="ru-RU" sz="1600" dirty="0" smtClean="0"/>
              <a:t> в Рим, где на протяжении нескольких веков вызывал восхищение); гидравлический орган, упоминаемый Тертуллианом как одно из чудес техники (изобретение органа некоторые приписывают александрийскому инженеру </a:t>
            </a:r>
            <a:r>
              <a:rPr lang="ru-RU" sz="1600" dirty="0" err="1" smtClean="0"/>
              <a:t>Ктесибию</a:t>
            </a:r>
            <a:r>
              <a:rPr lang="ru-RU" sz="1600" dirty="0" smtClean="0"/>
              <a:t>). Считается, что еще в юности, во время пребывания в Александрии, Архимед изобрел водоподъемный механизм (</a:t>
            </a:r>
            <a:r>
              <a:rPr lang="ru-RU" sz="1600" i="1" dirty="0" smtClean="0"/>
              <a:t>см.</a:t>
            </a:r>
            <a:r>
              <a:rPr lang="ru-RU" sz="1600" dirty="0" smtClean="0"/>
              <a:t> </a:t>
            </a:r>
            <a:r>
              <a:rPr lang="ru-RU" sz="1600" u="sng" dirty="0" smtClean="0">
                <a:hlinkClick r:id="rId2"/>
              </a:rPr>
              <a:t>Архимедов винт</a:t>
            </a:r>
            <a:r>
              <a:rPr lang="ru-RU" sz="1600" dirty="0" smtClean="0"/>
              <a:t>), сыгравший большую роль в ирригационных работах на засушливых землях египетского государства Птолемеев. Он построил также прибор для определения видимого диаметра солнца (о нем Архимед рассказывает в трактате "Псаммит").</a:t>
            </a:r>
            <a:br>
              <a:rPr lang="ru-RU" sz="1600" dirty="0" smtClean="0"/>
            </a:br>
            <a:r>
              <a:rPr lang="ru-RU" sz="1600" i="1" dirty="0" smtClean="0"/>
              <a:t>Большой Энциклопедический Словарь</a:t>
            </a:r>
            <a:endParaRPr lang="ru-RU" sz="1600" dirty="0"/>
          </a:p>
        </p:txBody>
      </p:sp>
      <p:pic>
        <p:nvPicPr>
          <p:cNvPr id="5" name="Содержимое 4" descr="fjf,.bmp"/>
          <p:cNvPicPr>
            <a:picLocks noGrp="1" noChangeAspect="1"/>
          </p:cNvPicPr>
          <p:nvPr>
            <p:ph sz="half" idx="1"/>
          </p:nvPr>
        </p:nvPicPr>
        <p:blipFill>
          <a:blip r:embed="rId3"/>
          <a:stretch>
            <a:fillRect/>
          </a:stretch>
        </p:blipFill>
        <p:spPr>
          <a:xfrm>
            <a:off x="0" y="1428736"/>
            <a:ext cx="2857488" cy="3714776"/>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5400000">
            <a:off x="2371692" y="-2514600"/>
            <a:ext cx="914400" cy="5943600"/>
          </a:xfrm>
        </p:spPr>
        <p:txBody>
          <a:bodyPr/>
          <a:lstStyle/>
          <a:p>
            <a:r>
              <a:rPr lang="ru-RU" dirty="0" smtClean="0"/>
              <a:t>ИЗОБРЕТЕНИЯ АРХИМЕДА</a:t>
            </a:r>
            <a:endParaRPr lang="ru-RU" dirty="0"/>
          </a:p>
        </p:txBody>
      </p:sp>
      <p:sp>
        <p:nvSpPr>
          <p:cNvPr id="3" name="Текст 2"/>
          <p:cNvSpPr>
            <a:spLocks noGrp="1"/>
          </p:cNvSpPr>
          <p:nvPr>
            <p:ph type="body" idx="2"/>
          </p:nvPr>
        </p:nvSpPr>
        <p:spPr>
          <a:xfrm>
            <a:off x="3286116" y="1285860"/>
            <a:ext cx="5286412" cy="5357850"/>
          </a:xfrm>
        </p:spPr>
        <p:txBody>
          <a:bodyPr>
            <a:normAutofit/>
          </a:bodyPr>
          <a:lstStyle/>
          <a:p>
            <a:r>
              <a:rPr lang="ru-RU" b="1" dirty="0" smtClean="0"/>
              <a:t>АРХИМЕДА ЗАКОН:</a:t>
            </a:r>
            <a:r>
              <a:rPr lang="ru-RU" dirty="0" smtClean="0"/>
              <a:t> на всякое тело , погруженное в жидкость, действует выталкивающая сила, направленная вверх и равная весу вытесненной им жидкости. Закон Архимеда справедлив и для газов. </a:t>
            </a:r>
          </a:p>
          <a:p>
            <a:r>
              <a:rPr lang="ru-RU" b="1" dirty="0" smtClean="0"/>
              <a:t>АРХИМЕДОВ ВИНТ</a:t>
            </a:r>
            <a:r>
              <a:rPr lang="ru-RU" dirty="0" smtClean="0"/>
              <a:t> - водоподъемная машина, вал с винтовой поверхностью, установленный в наклонной трубе, нижний конец которой погружен в воду. При вращении (напр., от ветряного или другого двигателя) винтовая поверхность вала перемещает воду по трубе на высоте до 4 м. </a:t>
            </a:r>
          </a:p>
          <a:p>
            <a:r>
              <a:rPr lang="ru-RU" b="1" dirty="0" smtClean="0"/>
              <a:t>АРХИМЕДОВА СПИРАЛЬ</a:t>
            </a:r>
            <a:r>
              <a:rPr lang="ru-RU" dirty="0" smtClean="0"/>
              <a:t> - плоская кривая, описываемая точкой M, равномерно движущейся по прямой OA, в то время как эта прямая равномерно вращается в плоскости вокруг одной из своих точек O. Уравнение в полярных координатах </a:t>
            </a:r>
            <a:r>
              <a:rPr lang="ru-RU" dirty="0" err="1" smtClean="0"/>
              <a:t>r=af</a:t>
            </a:r>
            <a:r>
              <a:rPr lang="ru-RU" dirty="0" smtClean="0"/>
              <a:t>, где </a:t>
            </a:r>
            <a:r>
              <a:rPr lang="ru-RU" dirty="0" err="1" smtClean="0"/>
              <a:t>a</a:t>
            </a:r>
            <a:r>
              <a:rPr lang="ru-RU" dirty="0" smtClean="0"/>
              <a:t> - постоянная</a:t>
            </a:r>
          </a:p>
          <a:p>
            <a:endParaRPr lang="ru-RU" dirty="0"/>
          </a:p>
        </p:txBody>
      </p:sp>
      <p:pic>
        <p:nvPicPr>
          <p:cNvPr id="5" name="Содержимое 4" descr="ghmjgd.bmp"/>
          <p:cNvPicPr>
            <a:picLocks noGrp="1" noChangeAspect="1"/>
          </p:cNvPicPr>
          <p:nvPr>
            <p:ph sz="half" idx="1"/>
          </p:nvPr>
        </p:nvPicPr>
        <p:blipFill>
          <a:blip r:embed="rId2"/>
          <a:stretch>
            <a:fillRect/>
          </a:stretch>
        </p:blipFill>
        <p:spPr>
          <a:xfrm>
            <a:off x="214282" y="1571612"/>
            <a:ext cx="3000396" cy="328614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10" name="Молния 9"/>
          <p:cNvSpPr/>
          <p:nvPr/>
        </p:nvSpPr>
        <p:spPr>
          <a:xfrm>
            <a:off x="214282" y="285728"/>
            <a:ext cx="914400" cy="914400"/>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428868"/>
            <a:ext cx="8229600" cy="1399032"/>
          </a:xfrm>
          <a:scene3d>
            <a:camera prst="orthographicFront"/>
            <a:lightRig rig="brightRoom" dir="t"/>
          </a:scene3d>
          <a:sp3d>
            <a:bevelT prst="convex"/>
          </a:sp3d>
        </p:spPr>
        <p:txBody>
          <a:bodyPr>
            <a:sp3d contourW="6350" prstMaterial="plastic">
              <a:bevelT w="20320" h="20320" prst="angle"/>
              <a:contourClr>
                <a:schemeClr val="accent1">
                  <a:tint val="100000"/>
                  <a:shade val="100000"/>
                  <a:hueMod val="100000"/>
                  <a:satMod val="100000"/>
                </a:schemeClr>
              </a:contourClr>
            </a:sp3d>
          </a:bodyPr>
          <a:lstStyle/>
          <a:p>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КОНЕЦ</a:t>
            </a:r>
            <a:endParaRPr lang="ru-RU"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Облако 2"/>
          <p:cNvSpPr/>
          <p:nvPr/>
        </p:nvSpPr>
        <p:spPr>
          <a:xfrm>
            <a:off x="6786578" y="2214554"/>
            <a:ext cx="914400" cy="914400"/>
          </a:xfrm>
          <a:prstGeom prst="cloud">
            <a:avLst/>
          </a:prstGeom>
          <a:scene3d>
            <a:camera prst="orthographicFront"/>
            <a:lightRig rig="threePt" dir="t"/>
          </a:scene3d>
          <a:sp3d>
            <a:bevelT w="114300" prst="artDeco"/>
          </a:sp3d>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4" name="Солнце 3"/>
          <p:cNvSpPr/>
          <p:nvPr/>
        </p:nvSpPr>
        <p:spPr>
          <a:xfrm>
            <a:off x="6143636" y="1785926"/>
            <a:ext cx="914400" cy="914400"/>
          </a:xfrm>
          <a:prstGeom prst="sun">
            <a:avLst/>
          </a:prstGeom>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Молния 4"/>
          <p:cNvSpPr/>
          <p:nvPr/>
        </p:nvSpPr>
        <p:spPr>
          <a:xfrm>
            <a:off x="6572264" y="1214422"/>
            <a:ext cx="914400" cy="914400"/>
          </a:xfrm>
          <a:prstGeom prst="lightningBolt">
            <a:avLst/>
          </a:prstGeom>
          <a:effectLst>
            <a:glow rad="228600">
              <a:schemeClr val="accent6">
                <a:satMod val="175000"/>
                <a:alpha val="40000"/>
              </a:schemeClr>
            </a:glow>
            <a:softEdge rad="127000"/>
          </a:effectLst>
          <a:scene3d>
            <a:camera prst="orthographicFront"/>
            <a:lightRig rig="threePt" dir="t"/>
          </a:scene3d>
          <a:sp3d>
            <a:bevelT prst="convex"/>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a:ln>
                <a:solidFill>
                  <a:schemeClr val="accent1">
                    <a:lumMod val="75000"/>
                  </a:schemeClr>
                </a:solidFill>
              </a:ln>
              <a:effectLst>
                <a:glow rad="228600">
                  <a:schemeClr val="accent4">
                    <a:satMod val="175000"/>
                    <a:alpha val="40000"/>
                  </a:schemeClr>
                </a:glow>
              </a:effectLst>
            </a:endParaRPr>
          </a:p>
        </p:txBody>
      </p:sp>
    </p:spTree>
  </p:cSld>
  <p:clrMapOvr>
    <a:masterClrMapping/>
  </p:clrMapOvr>
  <p:transition>
    <p:randomBa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70</TotalTime>
  <Words>670</Words>
  <Application>Microsoft Office PowerPoint</Application>
  <PresentationFormat>Экран (4:3)</PresentationFormat>
  <Paragraphs>15</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Яркая</vt:lpstr>
      <vt:lpstr>ТВОРЦЫ ФИЗИЧЕСКОЙ НАУКИ</vt:lpstr>
      <vt:lpstr>БИОГРАФИЯ</vt:lpstr>
      <vt:lpstr>ЖИЗНЬ</vt:lpstr>
      <vt:lpstr>АРХИМЕД КАК МАТЕМАТИК</vt:lpstr>
      <vt:lpstr>МЕХАНИКА</vt:lpstr>
      <vt:lpstr>ИЗОБРЕТЕНИЯ АРХИМЕДА</vt:lpstr>
      <vt:lpstr>КОНЕЦ</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ТВОРЦЫ ФИЗИЧЕСКОЙ НАУКИ</dc:title>
  <dc:creator>XTreme</dc:creator>
  <cp:lastModifiedBy>XTreme</cp:lastModifiedBy>
  <cp:revision>9</cp:revision>
  <dcterms:created xsi:type="dcterms:W3CDTF">2009-10-08T12:32:31Z</dcterms:created>
  <dcterms:modified xsi:type="dcterms:W3CDTF">2009-10-08T15:24:08Z</dcterms:modified>
</cp:coreProperties>
</file>